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271" r:id="rId3"/>
    <p:sldId id="306" r:id="rId4"/>
    <p:sldId id="258" r:id="rId5"/>
    <p:sldId id="307" r:id="rId6"/>
    <p:sldId id="308" r:id="rId7"/>
    <p:sldId id="309" r:id="rId8"/>
    <p:sldId id="310" r:id="rId9"/>
    <p:sldId id="302" r:id="rId10"/>
    <p:sldId id="259" r:id="rId11"/>
    <p:sldId id="311" r:id="rId12"/>
    <p:sldId id="312" r:id="rId13"/>
    <p:sldId id="313" r:id="rId14"/>
    <p:sldId id="314" r:id="rId15"/>
    <p:sldId id="303" r:id="rId16"/>
    <p:sldId id="315" r:id="rId17"/>
    <p:sldId id="316" r:id="rId18"/>
    <p:sldId id="317" r:id="rId19"/>
    <p:sldId id="318" r:id="rId20"/>
    <p:sldId id="319" r:id="rId21"/>
    <p:sldId id="320" r:id="rId22"/>
    <p:sldId id="321" r:id="rId23"/>
    <p:sldId id="322" r:id="rId24"/>
    <p:sldId id="323" r:id="rId25"/>
    <p:sldId id="324" r:id="rId26"/>
    <p:sldId id="260" r:id="rId27"/>
    <p:sldId id="325" r:id="rId28"/>
    <p:sldId id="326" r:id="rId29"/>
    <p:sldId id="327" r:id="rId30"/>
    <p:sldId id="328" r:id="rId31"/>
    <p:sldId id="329" r:id="rId32"/>
    <p:sldId id="264" r:id="rId33"/>
    <p:sldId id="332" r:id="rId34"/>
    <p:sldId id="333" r:id="rId35"/>
    <p:sldId id="335" r:id="rId36"/>
    <p:sldId id="336" r:id="rId37"/>
    <p:sldId id="334" r:id="rId38"/>
    <p:sldId id="337" r:id="rId39"/>
    <p:sldId id="338" r:id="rId40"/>
    <p:sldId id="330" r:id="rId41"/>
    <p:sldId id="331" r:id="rId42"/>
    <p:sldId id="27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FF7"/>
    <a:srgbClr val="B1C8D7"/>
    <a:srgbClr val="7991CE"/>
    <a:srgbClr val="B3BEDF"/>
    <a:srgbClr val="3F6AB7"/>
    <a:srgbClr val="335899"/>
    <a:srgbClr val="0072C5"/>
    <a:srgbClr val="004F8A"/>
    <a:srgbClr val="0171C5"/>
    <a:srgbClr val="7E3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2" autoAdjust="0"/>
    <p:restoredTop sz="94660"/>
  </p:normalViewPr>
  <p:slideViewPr>
    <p:cSldViewPr snapToGrid="0" showGuides="1">
      <p:cViewPr varScale="1">
        <p:scale>
          <a:sx n="114" d="100"/>
          <a:sy n="114" d="100"/>
        </p:scale>
        <p:origin x="880" y="176"/>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2021/1/25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4.xml"/><Relationship Id="rId5" Type="http://schemas.openxmlformats.org/officeDocument/2006/relationships/image" Target="../media/image79.sv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9.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zh-CN" altLang="en-US" dirty="0"/>
              <a:t>线性回归</a:t>
            </a:r>
          </a:p>
        </p:txBody>
      </p:sp>
    </p:spTree>
    <p:extLst>
      <p:ext uri="{BB962C8B-B14F-4D97-AF65-F5344CB8AC3E}">
        <p14:creationId xmlns:p14="http://schemas.microsoft.com/office/powerpoint/2010/main" val="3420363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3"/>
          <p:cNvSpPr>
            <a:spLocks noGrp="1"/>
          </p:cNvSpPr>
          <p:nvPr>
            <p:ph type="title"/>
          </p:nvPr>
        </p:nvSpPr>
        <p:spPr>
          <a:xfrm>
            <a:off x="1095824" y="72000"/>
            <a:ext cx="10257975" cy="914400"/>
          </a:xfrm>
        </p:spPr>
        <p:txBody>
          <a:bodyPr/>
          <a:lstStyle/>
          <a:p>
            <a:r>
              <a:rPr lang="zh-CN" altLang="en-US" dirty="0"/>
              <a:t>模型形式</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DDD1728-006C-9B46-AD1D-83E2AC2F47A0}"/>
                  </a:ext>
                </a:extLst>
              </p:cNvPr>
              <p:cNvSpPr/>
              <p:nvPr/>
            </p:nvSpPr>
            <p:spPr>
              <a:xfrm>
                <a:off x="3261435" y="1950716"/>
                <a:ext cx="5926751" cy="1015086"/>
              </a:xfrm>
              <a:prstGeom prst="rect">
                <a:avLst/>
              </a:prstGeom>
            </p:spPr>
            <p:txBody>
              <a:bodyPr wrap="none">
                <a:spAutoFit/>
              </a:bodyPr>
              <a:lstStyle/>
              <a:p>
                <a:pPr algn="ctr">
                  <a:lnSpc>
                    <a:spcPct val="150000"/>
                  </a:lnSpc>
                </a:pPr>
                <a:r>
                  <a:rPr lang="zh-CN" altLang="en-US" sz="2000" b="1" kern="100" dirty="0">
                    <a:latin typeface="Microsoft YaHei" panose="020B0503020204020204" pitchFamily="34" charset="-122"/>
                    <a:ea typeface="Microsoft YaHei" panose="020B0503020204020204" pitchFamily="34" charset="-122"/>
                  </a:rPr>
                  <a:t>模型形式：</a:t>
                </a:r>
                <a14:m>
                  <m:oMath xmlns:m="http://schemas.openxmlformats.org/officeDocument/2006/math">
                    <m:r>
                      <a:rPr lang="en-US" sz="2000" b="1" i="1" kern="100">
                        <a:latin typeface="Cambria Math" panose="02040503050406030204" pitchFamily="18" charset="0"/>
                        <a:ea typeface="SimSun" panose="02010600030101010101" pitchFamily="2" charset="-122"/>
                      </a:rPr>
                      <m:t>𝒀</m:t>
                    </m:r>
                    <m:r>
                      <a:rPr lang="en-US" sz="2000" b="1" i="1" kern="100">
                        <a:latin typeface="Cambria Math" panose="02040503050406030204" pitchFamily="18" charset="0"/>
                        <a:ea typeface="SimSun" panose="02010600030101010101" pitchFamily="2" charset="-122"/>
                      </a:rPr>
                      <m:t>=</m:t>
                    </m:r>
                    <m:r>
                      <a:rPr lang="en-US" sz="2000" b="1" i="1" kern="100">
                        <a:latin typeface="Cambria Math" panose="02040503050406030204" pitchFamily="18" charset="0"/>
                        <a:ea typeface="SimSun" panose="02010600030101010101" pitchFamily="2" charset="-122"/>
                      </a:rPr>
                      <m:t>𝒇</m:t>
                    </m:r>
                    <m:r>
                      <a:rPr lang="en-US" sz="2000" b="1" i="1" kern="100">
                        <a:latin typeface="Cambria Math" panose="02040503050406030204" pitchFamily="18" charset="0"/>
                        <a:ea typeface="SimSun" panose="02010600030101010101" pitchFamily="2" charset="-122"/>
                      </a:rPr>
                      <m:t>(</m:t>
                    </m:r>
                    <m:r>
                      <a:rPr lang="en-US" sz="2000" b="1" i="1" kern="100">
                        <a:latin typeface="Cambria Math" panose="02040503050406030204" pitchFamily="18" charset="0"/>
                        <a:ea typeface="SimSun" panose="02010600030101010101" pitchFamily="2" charset="-122"/>
                      </a:rPr>
                      <m:t>𝑿</m:t>
                    </m:r>
                    <m:r>
                      <a:rPr lang="en-US" sz="2000" b="1" i="1" kern="100">
                        <a:latin typeface="Cambria Math" panose="02040503050406030204" pitchFamily="18" charset="0"/>
                        <a:ea typeface="SimSun" panose="02010600030101010101" pitchFamily="2" charset="-122"/>
                      </a:rPr>
                      <m:t>,</m:t>
                    </m:r>
                    <m:r>
                      <a:rPr lang="en-US" sz="2000" b="1" i="1" kern="100">
                        <a:latin typeface="Cambria Math" panose="02040503050406030204" pitchFamily="18" charset="0"/>
                        <a:ea typeface="SimSun" panose="02010600030101010101" pitchFamily="2" charset="-122"/>
                      </a:rPr>
                      <m:t>𝜺</m:t>
                    </m:r>
                    <m:r>
                      <a:rPr lang="en-US" sz="2000" b="1" i="1" kern="100">
                        <a:latin typeface="Cambria Math" panose="02040503050406030204" pitchFamily="18" charset="0"/>
                        <a:ea typeface="SimSun" panose="02010600030101010101" pitchFamily="2" charset="-122"/>
                      </a:rPr>
                      <m:t>)</m:t>
                    </m:r>
                  </m:oMath>
                </a14:m>
                <a:endParaRPr lang="en-CN" sz="2000" b="1" kern="100" dirty="0">
                  <a:latin typeface="Microsoft YaHei" panose="020B0503020204020204" pitchFamily="34" charset="-122"/>
                  <a:ea typeface="Microsoft YaHei" panose="020B0503020204020204" pitchFamily="34" charset="-122"/>
                </a:endParaRPr>
              </a:p>
              <a:p>
                <a:pPr algn="ctr">
                  <a:lnSpc>
                    <a:spcPct val="150000"/>
                  </a:lnSpc>
                </a:pPr>
                <a:r>
                  <a:rPr lang="en-CN" sz="2000" b="1" kern="100" dirty="0">
                    <a:latin typeface="Microsoft YaHei" panose="020B0503020204020204" pitchFamily="34" charset="-122"/>
                    <a:ea typeface="Microsoft YaHei" panose="020B0503020204020204" pitchFamily="34" charset="-122"/>
                  </a:rPr>
                  <a:t>具体表达</a:t>
                </a:r>
                <a:r>
                  <a:rPr lang="zh-CN" altLang="en-US" sz="2000" b="1" kern="100" dirty="0">
                    <a:latin typeface="Microsoft YaHei" panose="020B0503020204020204" pitchFamily="34" charset="-122"/>
                    <a:ea typeface="Microsoft YaHei" panose="020B0503020204020204" pitchFamily="34" charset="-122"/>
                  </a:rPr>
                  <a:t>：</a:t>
                </a:r>
                <a14:m>
                  <m:oMath xmlns:m="http://schemas.openxmlformats.org/officeDocument/2006/math">
                    <m:r>
                      <a:rPr lang="en-US" sz="2000" b="1" i="1" smtClean="0">
                        <a:solidFill>
                          <a:srgbClr val="C00000"/>
                        </a:solidFill>
                        <a:latin typeface="Cambria Math" panose="02040503050406030204" pitchFamily="18" charset="0"/>
                      </a:rPr>
                      <m:t>𝒀</m:t>
                    </m:r>
                    <m:r>
                      <a:rPr lang="en-US" sz="2000" b="1" i="1" smtClean="0">
                        <a:solidFill>
                          <a:srgbClr val="C00000"/>
                        </a:solidFill>
                        <a:latin typeface="Cambria Math" panose="02040503050406030204" pitchFamily="18" charset="0"/>
                      </a:rPr>
                      <m:t>=</m:t>
                    </m:r>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𝜷</m:t>
                        </m:r>
                      </m:e>
                      <m:sub>
                        <m:r>
                          <a:rPr lang="en-US" sz="2000" b="1" i="1">
                            <a:solidFill>
                              <a:srgbClr val="C00000"/>
                            </a:solidFill>
                            <a:latin typeface="Cambria Math" panose="02040503050406030204" pitchFamily="18" charset="0"/>
                          </a:rPr>
                          <m:t>𝟎</m:t>
                        </m:r>
                      </m:sub>
                    </m:sSub>
                    <m:r>
                      <a:rPr lang="en-US" sz="2000" b="1" i="1">
                        <a:solidFill>
                          <a:srgbClr val="C00000"/>
                        </a:solidFill>
                        <a:latin typeface="Cambria Math" panose="02040503050406030204" pitchFamily="18" charset="0"/>
                      </a:rPr>
                      <m:t>+</m:t>
                    </m:r>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𝜷</m:t>
                        </m:r>
                      </m:e>
                      <m:sub>
                        <m:r>
                          <a:rPr lang="en-US" sz="2000" b="1" i="1">
                            <a:solidFill>
                              <a:srgbClr val="C00000"/>
                            </a:solidFill>
                            <a:latin typeface="Cambria Math" panose="02040503050406030204" pitchFamily="18" charset="0"/>
                          </a:rPr>
                          <m:t>𝟏</m:t>
                        </m:r>
                      </m:sub>
                    </m:sSub>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𝑿</m:t>
                        </m:r>
                      </m:e>
                      <m:sub>
                        <m:r>
                          <a:rPr lang="en-US" sz="2000" b="1" i="1">
                            <a:solidFill>
                              <a:srgbClr val="C00000"/>
                            </a:solidFill>
                            <a:latin typeface="Cambria Math" panose="02040503050406030204" pitchFamily="18" charset="0"/>
                          </a:rPr>
                          <m:t>𝟏</m:t>
                        </m:r>
                      </m:sub>
                    </m:sSub>
                    <m:r>
                      <a:rPr lang="en-US" sz="2000" b="1" i="1">
                        <a:solidFill>
                          <a:srgbClr val="C00000"/>
                        </a:solidFill>
                        <a:latin typeface="Cambria Math" panose="02040503050406030204" pitchFamily="18" charset="0"/>
                      </a:rPr>
                      <m:t>+</m:t>
                    </m:r>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𝜷</m:t>
                        </m:r>
                      </m:e>
                      <m:sub>
                        <m:r>
                          <a:rPr lang="en-US" sz="2000" b="1" i="1">
                            <a:solidFill>
                              <a:srgbClr val="C00000"/>
                            </a:solidFill>
                            <a:latin typeface="Cambria Math" panose="02040503050406030204" pitchFamily="18" charset="0"/>
                          </a:rPr>
                          <m:t>𝟐</m:t>
                        </m:r>
                      </m:sub>
                    </m:sSub>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𝑿</m:t>
                        </m:r>
                      </m:e>
                      <m:sub>
                        <m:r>
                          <a:rPr lang="en-US" sz="2000" b="1" i="1">
                            <a:solidFill>
                              <a:srgbClr val="C00000"/>
                            </a:solidFill>
                            <a:latin typeface="Cambria Math" panose="02040503050406030204" pitchFamily="18" charset="0"/>
                          </a:rPr>
                          <m:t>𝟐</m:t>
                        </m:r>
                      </m:sub>
                    </m:sSub>
                    <m:r>
                      <a:rPr lang="en-US" sz="2000" b="1" i="1">
                        <a:solidFill>
                          <a:srgbClr val="C00000"/>
                        </a:solidFill>
                        <a:latin typeface="Cambria Math" panose="02040503050406030204" pitchFamily="18" charset="0"/>
                      </a:rPr>
                      <m:t>+⋯+</m:t>
                    </m:r>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𝜷</m:t>
                        </m:r>
                      </m:e>
                      <m:sub>
                        <m:r>
                          <a:rPr lang="en-US" sz="2000" b="1" i="1">
                            <a:solidFill>
                              <a:srgbClr val="C00000"/>
                            </a:solidFill>
                            <a:latin typeface="Cambria Math" panose="02040503050406030204" pitchFamily="18" charset="0"/>
                          </a:rPr>
                          <m:t>𝒑</m:t>
                        </m:r>
                      </m:sub>
                    </m:sSub>
                    <m:sSub>
                      <m:sSubPr>
                        <m:ctrlPr>
                          <a:rPr lang="en-CN" sz="2000" b="1" i="1">
                            <a:solidFill>
                              <a:srgbClr val="C00000"/>
                            </a:solidFill>
                            <a:latin typeface="Cambria Math" panose="02040503050406030204" pitchFamily="18" charset="0"/>
                          </a:rPr>
                        </m:ctrlPr>
                      </m:sSubPr>
                      <m:e>
                        <m:r>
                          <a:rPr lang="en-US" sz="2000" b="1" i="1">
                            <a:solidFill>
                              <a:srgbClr val="C00000"/>
                            </a:solidFill>
                            <a:latin typeface="Cambria Math" panose="02040503050406030204" pitchFamily="18" charset="0"/>
                          </a:rPr>
                          <m:t>𝑿</m:t>
                        </m:r>
                      </m:e>
                      <m:sub>
                        <m:r>
                          <a:rPr lang="en-US" sz="2000" b="1" i="1">
                            <a:solidFill>
                              <a:srgbClr val="C00000"/>
                            </a:solidFill>
                            <a:latin typeface="Cambria Math" panose="02040503050406030204" pitchFamily="18" charset="0"/>
                          </a:rPr>
                          <m:t>𝒑</m:t>
                        </m:r>
                      </m:sub>
                    </m:sSub>
                    <m:r>
                      <a:rPr lang="en-US" sz="2000" b="1" i="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𝜺</m:t>
                    </m:r>
                  </m:oMath>
                </a14:m>
                <a:endParaRPr lang="en-CN" sz="2000" b="1"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6DDD1728-006C-9B46-AD1D-83E2AC2F47A0}"/>
                  </a:ext>
                </a:extLst>
              </p:cNvPr>
              <p:cNvSpPr>
                <a:spLocks noRot="1" noChangeAspect="1" noMove="1" noResize="1" noEditPoints="1" noAdjustHandles="1" noChangeArrowheads="1" noChangeShapeType="1" noTextEdit="1"/>
              </p:cNvSpPr>
              <p:nvPr/>
            </p:nvSpPr>
            <p:spPr>
              <a:xfrm>
                <a:off x="3261435" y="1950716"/>
                <a:ext cx="5926751" cy="1015086"/>
              </a:xfrm>
              <a:prstGeom prst="rect">
                <a:avLst/>
              </a:prstGeom>
              <a:blipFill>
                <a:blip r:embed="rId2"/>
                <a:stretch>
                  <a:fillRect l="-641"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FA8BEE3-AAA2-FF4A-9EEA-A509622354D0}"/>
                  </a:ext>
                </a:extLst>
              </p:cNvPr>
              <p:cNvSpPr/>
              <p:nvPr/>
            </p:nvSpPr>
            <p:spPr>
              <a:xfrm>
                <a:off x="2019300" y="3280172"/>
                <a:ext cx="8153400" cy="1769652"/>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r>
                      <a:rPr lang="en-US" i="1">
                        <a:latin typeface="Cambria Math" panose="02040503050406030204" pitchFamily="18" charset="0"/>
                        <a:ea typeface="SimSun" panose="02010600030101010101" pitchFamily="2" charset="-122"/>
                        <a:cs typeface="Times New Roman" panose="02020603050405020304" pitchFamily="18" charset="0"/>
                      </a:rPr>
                      <m:t>, </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 </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𝑝</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是</a:t>
                </a:r>
                <a:r>
                  <a:rPr lang="en-US" dirty="0">
                    <a:latin typeface="Microsoft YaHei" panose="020B0503020204020204" pitchFamily="34" charset="-122"/>
                    <a:ea typeface="Microsoft YaHei" panose="020B0503020204020204" pitchFamily="34" charset="-122"/>
                  </a:rPr>
                  <a:t>p+1</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个未知参数，</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为常数项，</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 …, </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𝑝</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称为回归系数；</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为因变量；</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𝑝</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𝑝</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个可观测的预测性变量，称为自变量；</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𝜀</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为随机误差项</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7" name="Rectangle 6">
                <a:extLst>
                  <a:ext uri="{FF2B5EF4-FFF2-40B4-BE49-F238E27FC236}">
                    <a16:creationId xmlns:a16="http://schemas.microsoft.com/office/drawing/2014/main" id="{4FA8BEE3-AAA2-FF4A-9EEA-A509622354D0}"/>
                  </a:ext>
                </a:extLst>
              </p:cNvPr>
              <p:cNvSpPr>
                <a:spLocks noRot="1" noChangeAspect="1" noMove="1" noResize="1" noEditPoints="1" noAdjustHandles="1" noChangeArrowheads="1" noChangeShapeType="1" noTextEdit="1"/>
              </p:cNvSpPr>
              <p:nvPr/>
            </p:nvSpPr>
            <p:spPr>
              <a:xfrm>
                <a:off x="2019300" y="3280172"/>
                <a:ext cx="8153400" cy="1769652"/>
              </a:xfrm>
              <a:prstGeom prst="rect">
                <a:avLst/>
              </a:prstGeom>
              <a:blipFill>
                <a:blip r:embed="rId3"/>
                <a:stretch>
                  <a:fillRect l="-311" b="-5000"/>
                </a:stretch>
              </a:blipFill>
            </p:spPr>
            <p:txBody>
              <a:bodyPr/>
              <a:lstStyle/>
              <a:p>
                <a:r>
                  <a:rPr lang="en-CN">
                    <a:noFill/>
                  </a:rPr>
                  <a:t> </a:t>
                </a:r>
              </a:p>
            </p:txBody>
          </p:sp>
        </mc:Fallback>
      </mc:AlternateContent>
    </p:spTree>
    <p:extLst>
      <p:ext uri="{BB962C8B-B14F-4D97-AF65-F5344CB8AC3E}">
        <p14:creationId xmlns:p14="http://schemas.microsoft.com/office/powerpoint/2010/main" val="393695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模型理解</a:t>
            </a:r>
            <a:r>
              <a:rPr lang="zh-CN" altLang="en-US" dirty="0"/>
              <a:t>：回归系数的理解</a:t>
            </a:r>
            <a:endParaRPr lang="en-CN"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5824EA2-61A3-0F43-83BC-ED63E650EEE0}"/>
                  </a:ext>
                </a:extLst>
              </p:cNvPr>
              <p:cNvSpPr/>
              <p:nvPr/>
            </p:nvSpPr>
            <p:spPr>
              <a:xfrm>
                <a:off x="1534131" y="1317479"/>
                <a:ext cx="8448069" cy="369332"/>
              </a:xfrm>
              <a:prstGeom prst="rect">
                <a:avLst/>
              </a:prstGeom>
            </p:spPr>
            <p:txBody>
              <a:bodyPr wrap="square">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设</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𝑌</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表示岗位薪资，</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表示工作经验，</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表示掌握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语言技能（</a:t>
                </a:r>
                <a:r>
                  <a:rPr lang="en-US" dirty="0">
                    <a:latin typeface="Microsoft YaHei" panose="020B0503020204020204" pitchFamily="34" charset="-122"/>
                    <a:ea typeface="Microsoft YaHei" panose="020B0503020204020204" pitchFamily="34" charset="-122"/>
                  </a:rPr>
                  <a:t>0-1</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变量）</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A5824EA2-61A3-0F43-83BC-ED63E650EEE0}"/>
                  </a:ext>
                </a:extLst>
              </p:cNvPr>
              <p:cNvSpPr>
                <a:spLocks noRot="1" noChangeAspect="1" noMove="1" noResize="1" noEditPoints="1" noAdjustHandles="1" noChangeArrowheads="1" noChangeShapeType="1" noTextEdit="1"/>
              </p:cNvSpPr>
              <p:nvPr/>
            </p:nvSpPr>
            <p:spPr>
              <a:xfrm>
                <a:off x="1534131" y="1317479"/>
                <a:ext cx="8448069" cy="369332"/>
              </a:xfrm>
              <a:prstGeom prst="rect">
                <a:avLst/>
              </a:prstGeom>
              <a:blipFill>
                <a:blip r:embed="rId2"/>
                <a:stretch>
                  <a:fillRect l="-450" t="-6667"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BD1AE3D-0FD8-5F42-B80F-254D344E629E}"/>
                  </a:ext>
                </a:extLst>
              </p:cNvPr>
              <p:cNvSpPr/>
              <p:nvPr/>
            </p:nvSpPr>
            <p:spPr>
              <a:xfrm>
                <a:off x="4580419" y="1861451"/>
                <a:ext cx="28025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𝑌</m:t>
                      </m:r>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1</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2</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0">
                              <a:latin typeface="Cambria Math" panose="02040503050406030204" pitchFamily="18" charset="0"/>
                            </a:rPr>
                            <m:t>2</m:t>
                          </m:r>
                        </m:sub>
                      </m:sSub>
                      <m:r>
                        <a:rPr lang="en-CN" i="0">
                          <a:latin typeface="Cambria Math" panose="02040503050406030204" pitchFamily="18" charset="0"/>
                        </a:rPr>
                        <m:t>+</m:t>
                      </m:r>
                      <m:r>
                        <a:rPr lang="en-CN" i="1">
                          <a:latin typeface="Cambria Math" panose="02040503050406030204" pitchFamily="18" charset="0"/>
                        </a:rPr>
                        <m:t>𝜀</m:t>
                      </m:r>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4" name="Rectangle 3">
                <a:extLst>
                  <a:ext uri="{FF2B5EF4-FFF2-40B4-BE49-F238E27FC236}">
                    <a16:creationId xmlns:a16="http://schemas.microsoft.com/office/drawing/2014/main" id="{ABD1AE3D-0FD8-5F42-B80F-254D344E629E}"/>
                  </a:ext>
                </a:extLst>
              </p:cNvPr>
              <p:cNvSpPr>
                <a:spLocks noRot="1" noChangeAspect="1" noMove="1" noResize="1" noEditPoints="1" noAdjustHandles="1" noChangeArrowheads="1" noChangeShapeType="1" noTextEdit="1"/>
              </p:cNvSpPr>
              <p:nvPr/>
            </p:nvSpPr>
            <p:spPr>
              <a:xfrm>
                <a:off x="4580419" y="1861451"/>
                <a:ext cx="2802562" cy="369332"/>
              </a:xfrm>
              <a:prstGeom prst="rect">
                <a:avLst/>
              </a:prstGeom>
              <a:blipFill>
                <a:blip r:embed="rId3"/>
                <a:stretch>
                  <a:fillRect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3B5C5E1-DB6E-394D-95A9-65940196246C}"/>
                  </a:ext>
                </a:extLst>
              </p:cNvPr>
              <p:cNvSpPr/>
              <p:nvPr/>
            </p:nvSpPr>
            <p:spPr>
              <a:xfrm>
                <a:off x="1534131" y="2477683"/>
                <a:ext cx="4231095"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假设</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𝐸</m:t>
                    </m:r>
                    <m:d>
                      <m:dPr>
                        <m:ctrlPr>
                          <a:rPr lang="en-CN" i="1">
                            <a:effectLst/>
                            <a:latin typeface="Cambria Math" panose="02040503050406030204" pitchFamily="18" charset="0"/>
                          </a:rPr>
                        </m:ctrlPr>
                      </m:dPr>
                      <m:e>
                        <m:r>
                          <a:rPr lang="en-US" i="1">
                            <a:latin typeface="Cambria Math" panose="02040503050406030204" pitchFamily="18" charset="0"/>
                            <a:ea typeface="SimSun" panose="02010600030101010101" pitchFamily="2" charset="-122"/>
                            <a:cs typeface="Times New Roman" panose="02020603050405020304" pitchFamily="18" charset="0"/>
                          </a:rPr>
                          <m:t>𝜀</m:t>
                        </m:r>
                      </m:e>
                    </m:d>
                    <m:r>
                      <a:rPr lang="en-US">
                        <a:latin typeface="Cambria Math" panose="02040503050406030204" pitchFamily="18" charset="0"/>
                        <a:ea typeface="SimSun" panose="02010600030101010101" pitchFamily="2" charset="-122"/>
                        <a:cs typeface="Times New Roman" panose="02020603050405020304" pitchFamily="18" charset="0"/>
                      </a:rPr>
                      <m:t>=0</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且</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𝜀</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与自变量</a:t>
                </a:r>
                <a:r>
                  <a:rPr lang="en-US"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互相独立</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5" name="Rectangle 4">
                <a:extLst>
                  <a:ext uri="{FF2B5EF4-FFF2-40B4-BE49-F238E27FC236}">
                    <a16:creationId xmlns:a16="http://schemas.microsoft.com/office/drawing/2014/main" id="{C3B5C5E1-DB6E-394D-95A9-65940196246C}"/>
                  </a:ext>
                </a:extLst>
              </p:cNvPr>
              <p:cNvSpPr>
                <a:spLocks noRot="1" noChangeAspect="1" noMove="1" noResize="1" noEditPoints="1" noAdjustHandles="1" noChangeArrowheads="1" noChangeShapeType="1" noTextEdit="1"/>
              </p:cNvSpPr>
              <p:nvPr/>
            </p:nvSpPr>
            <p:spPr>
              <a:xfrm>
                <a:off x="1534131" y="2477683"/>
                <a:ext cx="4231095" cy="369332"/>
              </a:xfrm>
              <a:prstGeom prst="rect">
                <a:avLst/>
              </a:prstGeom>
              <a:blipFill>
                <a:blip r:embed="rId4"/>
                <a:stretch>
                  <a:fillRect l="-896" t="-6452" b="-193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2B90EF5-A8FA-E34C-8F6A-05E4FE9B4E1C}"/>
                  </a:ext>
                </a:extLst>
              </p:cNvPr>
              <p:cNvSpPr/>
              <p:nvPr/>
            </p:nvSpPr>
            <p:spPr>
              <a:xfrm>
                <a:off x="4580419" y="3022052"/>
                <a:ext cx="2758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𝐸</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𝑌</m:t>
                          </m:r>
                        </m:e>
                      </m:d>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1</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2</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0">
                              <a:latin typeface="Cambria Math" panose="02040503050406030204" pitchFamily="18" charset="0"/>
                            </a:rPr>
                            <m:t>2</m:t>
                          </m:r>
                        </m:sub>
                      </m:sSub>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82B90EF5-A8FA-E34C-8F6A-05E4FE9B4E1C}"/>
                  </a:ext>
                </a:extLst>
              </p:cNvPr>
              <p:cNvSpPr>
                <a:spLocks noRot="1" noChangeAspect="1" noMove="1" noResize="1" noEditPoints="1" noAdjustHandles="1" noChangeArrowheads="1" noChangeShapeType="1" noTextEdit="1"/>
              </p:cNvSpPr>
              <p:nvPr/>
            </p:nvSpPr>
            <p:spPr>
              <a:xfrm>
                <a:off x="4580419" y="3022052"/>
                <a:ext cx="2758639" cy="369332"/>
              </a:xfrm>
              <a:prstGeom prst="rect">
                <a:avLst/>
              </a:prstGeom>
              <a:blipFill>
                <a:blip r:embed="rId5"/>
                <a:stretch>
                  <a:fillRect b="-17241"/>
                </a:stretch>
              </a:blipFill>
            </p:spPr>
            <p:txBody>
              <a:bodyPr/>
              <a:lstStyle/>
              <a:p>
                <a:r>
                  <a:rPr lang="en-CN">
                    <a:noFill/>
                  </a:rPr>
                  <a:t> </a:t>
                </a:r>
              </a:p>
            </p:txBody>
          </p:sp>
        </mc:Fallback>
      </mc:AlternateContent>
      <p:sp>
        <p:nvSpPr>
          <p:cNvPr id="7" name="流程图: 决策 5">
            <a:extLst>
              <a:ext uri="{FF2B5EF4-FFF2-40B4-BE49-F238E27FC236}">
                <a16:creationId xmlns:a16="http://schemas.microsoft.com/office/drawing/2014/main" id="{F1D8FE82-26CF-A54D-BF3A-9E55D775234F}"/>
              </a:ext>
            </a:extLst>
          </p:cNvPr>
          <p:cNvSpPr/>
          <p:nvPr/>
        </p:nvSpPr>
        <p:spPr>
          <a:xfrm>
            <a:off x="607096" y="5018086"/>
            <a:ext cx="2602800" cy="118800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8" name="流程图: 决策 6">
            <a:extLst>
              <a:ext uri="{FF2B5EF4-FFF2-40B4-BE49-F238E27FC236}">
                <a16:creationId xmlns:a16="http://schemas.microsoft.com/office/drawing/2014/main" id="{098B317A-10F5-0F4F-BBCF-C6AA371AC127}"/>
              </a:ext>
            </a:extLst>
          </p:cNvPr>
          <p:cNvSpPr/>
          <p:nvPr/>
        </p:nvSpPr>
        <p:spPr>
          <a:xfrm>
            <a:off x="607096" y="4700002"/>
            <a:ext cx="2602800" cy="118800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9" name="流程图: 决策 7">
            <a:extLst>
              <a:ext uri="{FF2B5EF4-FFF2-40B4-BE49-F238E27FC236}">
                <a16:creationId xmlns:a16="http://schemas.microsoft.com/office/drawing/2014/main" id="{CCBE2337-C136-104B-87C7-B8B12AE20C24}"/>
              </a:ext>
            </a:extLst>
          </p:cNvPr>
          <p:cNvSpPr/>
          <p:nvPr/>
        </p:nvSpPr>
        <p:spPr>
          <a:xfrm>
            <a:off x="607096" y="4381916"/>
            <a:ext cx="2602800" cy="118800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0" name="流程图: 决策 8">
            <a:extLst>
              <a:ext uri="{FF2B5EF4-FFF2-40B4-BE49-F238E27FC236}">
                <a16:creationId xmlns:a16="http://schemas.microsoft.com/office/drawing/2014/main" id="{353798B1-EDAA-7C40-B473-33E4DF3E5093}"/>
              </a:ext>
            </a:extLst>
          </p:cNvPr>
          <p:cNvSpPr/>
          <p:nvPr/>
        </p:nvSpPr>
        <p:spPr>
          <a:xfrm>
            <a:off x="607096" y="4063830"/>
            <a:ext cx="2602800" cy="118800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1" name="流程图: 决策 9">
            <a:extLst>
              <a:ext uri="{FF2B5EF4-FFF2-40B4-BE49-F238E27FC236}">
                <a16:creationId xmlns:a16="http://schemas.microsoft.com/office/drawing/2014/main" id="{8EE9DEDD-CB76-464B-A429-37C74A5338DB}"/>
              </a:ext>
            </a:extLst>
          </p:cNvPr>
          <p:cNvSpPr/>
          <p:nvPr/>
        </p:nvSpPr>
        <p:spPr>
          <a:xfrm>
            <a:off x="607096" y="3745744"/>
            <a:ext cx="2602800" cy="1188000"/>
          </a:xfrm>
          <a:prstGeom prst="flowChartDecision">
            <a:avLst/>
          </a:prstGeom>
          <a:solidFill>
            <a:srgbClr val="004F8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sp>
        <p:nvSpPr>
          <p:cNvPr id="12" name="流程图: 决策 10">
            <a:extLst>
              <a:ext uri="{FF2B5EF4-FFF2-40B4-BE49-F238E27FC236}">
                <a16:creationId xmlns:a16="http://schemas.microsoft.com/office/drawing/2014/main" id="{8F51C055-9816-1341-A32B-D22F18B18458}"/>
              </a:ext>
            </a:extLst>
          </p:cNvPr>
          <p:cNvSpPr/>
          <p:nvPr/>
        </p:nvSpPr>
        <p:spPr>
          <a:xfrm>
            <a:off x="607096" y="3427658"/>
            <a:ext cx="2602800" cy="1188000"/>
          </a:xfrm>
          <a:prstGeom prst="flowChartDecision">
            <a:avLst/>
          </a:prstGeom>
          <a:solidFill>
            <a:srgbClr val="0171C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软雅黑" panose="020B0503020204020204" pitchFamily="34" charset="-122"/>
              <a:ea typeface="微软雅黑" panose="020B0503020204020204" pitchFamily="34" charset="-122"/>
            </a:endParaRPr>
          </a:p>
        </p:txBody>
      </p:sp>
      <p:cxnSp>
        <p:nvCxnSpPr>
          <p:cNvPr id="14" name="直接连接符 21">
            <a:extLst>
              <a:ext uri="{FF2B5EF4-FFF2-40B4-BE49-F238E27FC236}">
                <a16:creationId xmlns:a16="http://schemas.microsoft.com/office/drawing/2014/main" id="{410FA6C8-1CB0-1841-AC18-322FEA480D73}"/>
              </a:ext>
            </a:extLst>
          </p:cNvPr>
          <p:cNvCxnSpPr/>
          <p:nvPr/>
        </p:nvCxnSpPr>
        <p:spPr>
          <a:xfrm>
            <a:off x="3167856" y="4339620"/>
            <a:ext cx="1148112"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22">
            <a:extLst>
              <a:ext uri="{FF2B5EF4-FFF2-40B4-BE49-F238E27FC236}">
                <a16:creationId xmlns:a16="http://schemas.microsoft.com/office/drawing/2014/main" id="{30DDFD41-6F66-A446-8ABB-C1319D9E5C6B}"/>
              </a:ext>
            </a:extLst>
          </p:cNvPr>
          <p:cNvCxnSpPr/>
          <p:nvPr/>
        </p:nvCxnSpPr>
        <p:spPr>
          <a:xfrm>
            <a:off x="3167856" y="4980498"/>
            <a:ext cx="1148112"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直接连接符 23">
            <a:extLst>
              <a:ext uri="{FF2B5EF4-FFF2-40B4-BE49-F238E27FC236}">
                <a16:creationId xmlns:a16="http://schemas.microsoft.com/office/drawing/2014/main" id="{656847C8-3FCA-8148-AD21-B157B1A5314B}"/>
              </a:ext>
            </a:extLst>
          </p:cNvPr>
          <p:cNvCxnSpPr/>
          <p:nvPr/>
        </p:nvCxnSpPr>
        <p:spPr>
          <a:xfrm>
            <a:off x="3167856" y="5613642"/>
            <a:ext cx="1148112" cy="0"/>
          </a:xfrm>
          <a:prstGeom prst="line">
            <a:avLst/>
          </a:prstGeom>
          <a:ln w="12700">
            <a:solidFill>
              <a:srgbClr val="0171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24">
                <a:extLst>
                  <a:ext uri="{FF2B5EF4-FFF2-40B4-BE49-F238E27FC236}">
                    <a16:creationId xmlns:a16="http://schemas.microsoft.com/office/drawing/2014/main" id="{0E64549D-81AB-AB4F-B520-65CA523E2E6D}"/>
                  </a:ext>
                </a:extLst>
              </p:cNvPr>
              <p:cNvSpPr txBox="1"/>
              <p:nvPr/>
            </p:nvSpPr>
            <p:spPr>
              <a:xfrm>
                <a:off x="4580419" y="4182653"/>
                <a:ext cx="1531188" cy="369332"/>
              </a:xfrm>
              <a:prstGeom prst="rect">
                <a:avLst/>
              </a:prstGeom>
              <a:solidFill>
                <a:srgbClr val="0171C5"/>
              </a:solidFill>
              <a:ln>
                <a:solidFill>
                  <a:srgbClr val="0171C5"/>
                </a:solidFill>
              </a:ln>
            </p:spPr>
            <p:txBody>
              <a:bodyPr wrap="square" rtlCol="0">
                <a:spAutoFit/>
              </a:bodyPr>
              <a:lstStyle/>
              <a:p>
                <a:pPr algn="ctr"/>
                <a14:m>
                  <m:oMath xmlns:m="http://schemas.openxmlformats.org/officeDocument/2006/math">
                    <m:sSub>
                      <m:sSubPr>
                        <m:ctrlPr>
                          <a:rPr lang="en-CN"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 </m:t>
                    </m:r>
                  </m:oMath>
                </a14:m>
                <a:r>
                  <a:rPr lang="zh-CN" altLang="en-US" dirty="0">
                    <a:solidFill>
                      <a:schemeClr val="bg1"/>
                    </a:solidFill>
                    <a:latin typeface="Microsoft YaHei" panose="020B0503020204020204" pitchFamily="34" charset="-122"/>
                    <a:ea typeface="Microsoft YaHei" panose="020B0503020204020204" pitchFamily="34" charset="-122"/>
                  </a:rPr>
                  <a:t>的解读</a:t>
                </a:r>
                <a:r>
                  <a:rPr lang="en-CN" sz="1600" dirty="0">
                    <a:solidFill>
                      <a:schemeClr val="bg1"/>
                    </a:solidFill>
                    <a:effectLst/>
                    <a:latin typeface="Microsoft YaHei" panose="020B0503020204020204" pitchFamily="34" charset="-122"/>
                    <a:ea typeface="Microsoft YaHei" panose="020B0503020204020204" pitchFamily="34" charset="-122"/>
                  </a:rPr>
                  <a:t> </a:t>
                </a:r>
                <a:endParaRPr lang="zh-TW" altLang="en-US" sz="1600" spc="15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24">
                <a:extLst>
                  <a:ext uri="{FF2B5EF4-FFF2-40B4-BE49-F238E27FC236}">
                    <a16:creationId xmlns:a16="http://schemas.microsoft.com/office/drawing/2014/main" id="{0E64549D-81AB-AB4F-B520-65CA523E2E6D}"/>
                  </a:ext>
                </a:extLst>
              </p:cNvPr>
              <p:cNvSpPr txBox="1">
                <a:spLocks noRot="1" noChangeAspect="1" noMove="1" noResize="1" noEditPoints="1" noAdjustHandles="1" noChangeArrowheads="1" noChangeShapeType="1" noTextEdit="1"/>
              </p:cNvSpPr>
              <p:nvPr/>
            </p:nvSpPr>
            <p:spPr>
              <a:xfrm>
                <a:off x="4580419" y="4182653"/>
                <a:ext cx="1531188" cy="369332"/>
              </a:xfrm>
              <a:prstGeom prst="rect">
                <a:avLst/>
              </a:prstGeom>
              <a:blipFill>
                <a:blip r:embed="rId6"/>
                <a:stretch>
                  <a:fillRect t="-3125" b="-18750"/>
                </a:stretch>
              </a:blipFill>
              <a:ln>
                <a:solidFill>
                  <a:srgbClr val="0171C5"/>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25">
                <a:extLst>
                  <a:ext uri="{FF2B5EF4-FFF2-40B4-BE49-F238E27FC236}">
                    <a16:creationId xmlns:a16="http://schemas.microsoft.com/office/drawing/2014/main" id="{4E81330A-611B-BE41-A714-03550ADC3206}"/>
                  </a:ext>
                </a:extLst>
              </p:cNvPr>
              <p:cNvSpPr txBox="1"/>
              <p:nvPr/>
            </p:nvSpPr>
            <p:spPr>
              <a:xfrm>
                <a:off x="4580419" y="4853844"/>
                <a:ext cx="1531188" cy="369332"/>
              </a:xfrm>
              <a:prstGeom prst="rect">
                <a:avLst/>
              </a:prstGeom>
              <a:solidFill>
                <a:srgbClr val="0171C5"/>
              </a:solidFill>
              <a:ln>
                <a:solidFill>
                  <a:srgbClr val="0171C5"/>
                </a:solidFill>
              </a:ln>
            </p:spPr>
            <p:txBody>
              <a:bodyPr wrap="square" rtlCol="0">
                <a:spAutoFit/>
              </a:bodyPr>
              <a:lstStyle/>
              <a:p>
                <a:pPr algn="ctr"/>
                <a14:m>
                  <m:oMath xmlns:m="http://schemas.openxmlformats.org/officeDocument/2006/math">
                    <m:sSub>
                      <m:sSubPr>
                        <m:ctrlPr>
                          <a:rPr lang="en-CN"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CN"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2</m:t>
                        </m:r>
                      </m:sub>
                    </m:sSub>
                  </m:oMath>
                </a14:m>
                <a:r>
                  <a:rPr lang="zh-CN" altLang="en-US" dirty="0">
                    <a:solidFill>
                      <a:schemeClr val="bg1"/>
                    </a:solidFill>
                    <a:latin typeface="Microsoft YaHei" panose="020B0503020204020204" pitchFamily="34" charset="-122"/>
                    <a:ea typeface="Microsoft YaHei" panose="020B0503020204020204" pitchFamily="34" charset="-122"/>
                  </a:rPr>
                  <a:t>的解读</a:t>
                </a:r>
                <a:endParaRPr lang="en-CN"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25">
                <a:extLst>
                  <a:ext uri="{FF2B5EF4-FFF2-40B4-BE49-F238E27FC236}">
                    <a16:creationId xmlns:a16="http://schemas.microsoft.com/office/drawing/2014/main" id="{4E81330A-611B-BE41-A714-03550ADC3206}"/>
                  </a:ext>
                </a:extLst>
              </p:cNvPr>
              <p:cNvSpPr txBox="1">
                <a:spLocks noRot="1" noChangeAspect="1" noMove="1" noResize="1" noEditPoints="1" noAdjustHandles="1" noChangeArrowheads="1" noChangeShapeType="1" noTextEdit="1"/>
              </p:cNvSpPr>
              <p:nvPr/>
            </p:nvSpPr>
            <p:spPr>
              <a:xfrm>
                <a:off x="4580419" y="4853844"/>
                <a:ext cx="1531188" cy="369332"/>
              </a:xfrm>
              <a:prstGeom prst="rect">
                <a:avLst/>
              </a:prstGeom>
              <a:blipFill>
                <a:blip r:embed="rId7"/>
                <a:stretch>
                  <a:fillRect t="-3226" b="-22581"/>
                </a:stretch>
              </a:blipFill>
              <a:ln>
                <a:solidFill>
                  <a:srgbClr val="0171C5"/>
                </a:solidFill>
              </a:ln>
            </p:spPr>
            <p:txBody>
              <a:bodyPr/>
              <a:lstStyle/>
              <a:p>
                <a:r>
                  <a:rPr lang="en-CN">
                    <a:noFill/>
                  </a:rPr>
                  <a:t> </a:t>
                </a:r>
              </a:p>
            </p:txBody>
          </p:sp>
        </mc:Fallback>
      </mc:AlternateContent>
      <p:sp>
        <p:nvSpPr>
          <p:cNvPr id="19" name="文本框 26">
            <a:extLst>
              <a:ext uri="{FF2B5EF4-FFF2-40B4-BE49-F238E27FC236}">
                <a16:creationId xmlns:a16="http://schemas.microsoft.com/office/drawing/2014/main" id="{4E2E7C78-6B4D-614A-948F-F0B6592F9FCE}"/>
              </a:ext>
            </a:extLst>
          </p:cNvPr>
          <p:cNvSpPr txBox="1"/>
          <p:nvPr/>
        </p:nvSpPr>
        <p:spPr>
          <a:xfrm>
            <a:off x="4580419" y="5459867"/>
            <a:ext cx="1531187" cy="338554"/>
          </a:xfrm>
          <a:prstGeom prst="rect">
            <a:avLst/>
          </a:prstGeom>
          <a:solidFill>
            <a:srgbClr val="0171C5"/>
          </a:solidFill>
          <a:ln>
            <a:solidFill>
              <a:srgbClr val="0171C5"/>
            </a:solidFill>
          </a:ln>
        </p:spPr>
        <p:txBody>
          <a:bodyPr wrap="square" rtlCol="0">
            <a:spAutoFit/>
          </a:bodyPr>
          <a:lstStyle/>
          <a:p>
            <a:pPr algn="ctr"/>
            <a:r>
              <a:rPr lang="zh-TW" altLang="en-US" sz="1600" spc="150" dirty="0">
                <a:solidFill>
                  <a:schemeClr val="bg1"/>
                </a:solidFill>
                <a:latin typeface="Microsoft YaHei" panose="020B0503020204020204" pitchFamily="34" charset="-122"/>
                <a:ea typeface="Microsoft YaHei" panose="020B0503020204020204" pitchFamily="34" charset="-122"/>
              </a:rPr>
              <a:t>注意</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0D8F364-ECDA-A641-AF0E-1365DC30B48E}"/>
                  </a:ext>
                </a:extLst>
              </p:cNvPr>
              <p:cNvSpPr/>
              <p:nvPr/>
            </p:nvSpPr>
            <p:spPr>
              <a:xfrm>
                <a:off x="6523141" y="4112139"/>
                <a:ext cx="5237011" cy="369332"/>
              </a:xfrm>
              <a:prstGeom prst="rect">
                <a:avLst/>
              </a:prstGeom>
            </p:spPr>
            <p:txBody>
              <a:bodyPr wrap="none">
                <a:spAutoFit/>
              </a:bodyPr>
              <a:lstStyle/>
              <a:p>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是所有自变量都取值为</a:t>
                </a:r>
                <a:r>
                  <a:rPr lang="en-US"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时，因变量的期望值；</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20" name="Rectangle 19">
                <a:extLst>
                  <a:ext uri="{FF2B5EF4-FFF2-40B4-BE49-F238E27FC236}">
                    <a16:creationId xmlns:a16="http://schemas.microsoft.com/office/drawing/2014/main" id="{10D8F364-ECDA-A641-AF0E-1365DC30B48E}"/>
                  </a:ext>
                </a:extLst>
              </p:cNvPr>
              <p:cNvSpPr>
                <a:spLocks noRot="1" noChangeAspect="1" noMove="1" noResize="1" noEditPoints="1" noAdjustHandles="1" noChangeArrowheads="1" noChangeShapeType="1" noTextEdit="1"/>
              </p:cNvSpPr>
              <p:nvPr/>
            </p:nvSpPr>
            <p:spPr>
              <a:xfrm>
                <a:off x="6523141" y="4112139"/>
                <a:ext cx="5237011" cy="369332"/>
              </a:xfrm>
              <a:prstGeom prst="rect">
                <a:avLst/>
              </a:prstGeom>
              <a:blipFill>
                <a:blip r:embed="rId8"/>
                <a:stretch>
                  <a:fillRect l="-242" t="-10345"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81B1EC-65D4-6144-ABA7-87EE74B6EBDB}"/>
                  </a:ext>
                </a:extLst>
              </p:cNvPr>
              <p:cNvSpPr/>
              <p:nvPr/>
            </p:nvSpPr>
            <p:spPr>
              <a:xfrm>
                <a:off x="6523141" y="4694920"/>
                <a:ext cx="5261983" cy="646331"/>
              </a:xfrm>
              <a:prstGeom prst="rect">
                <a:avLst/>
              </a:prstGeom>
            </p:spPr>
            <p:txBody>
              <a:bodyPr wrap="square">
                <a:spAutoFit/>
              </a:bodyPr>
              <a:lstStyle/>
              <a:p>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反映的是在其他解释变量不变的情况下，因变量期望值对</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的敏感度。对于</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的理解也是类似的；</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21" name="Rectangle 20">
                <a:extLst>
                  <a:ext uri="{FF2B5EF4-FFF2-40B4-BE49-F238E27FC236}">
                    <a16:creationId xmlns:a16="http://schemas.microsoft.com/office/drawing/2014/main" id="{9F81B1EC-65D4-6144-ABA7-87EE74B6EBDB}"/>
                  </a:ext>
                </a:extLst>
              </p:cNvPr>
              <p:cNvSpPr>
                <a:spLocks noRot="1" noChangeAspect="1" noMove="1" noResize="1" noEditPoints="1" noAdjustHandles="1" noChangeArrowheads="1" noChangeShapeType="1" noTextEdit="1"/>
              </p:cNvSpPr>
              <p:nvPr/>
            </p:nvSpPr>
            <p:spPr>
              <a:xfrm>
                <a:off x="6523141" y="4694920"/>
                <a:ext cx="5261983" cy="646331"/>
              </a:xfrm>
              <a:prstGeom prst="rect">
                <a:avLst/>
              </a:prstGeom>
              <a:blipFill>
                <a:blip r:embed="rId9"/>
                <a:stretch>
                  <a:fillRect l="-964" t="-3846" r="-241" b="-134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5105C30-ABE4-8942-8AE7-B2E006A83F80}"/>
                  </a:ext>
                </a:extLst>
              </p:cNvPr>
              <p:cNvSpPr/>
              <p:nvPr/>
            </p:nvSpPr>
            <p:spPr>
              <a:xfrm>
                <a:off x="6523141" y="5475255"/>
                <a:ext cx="5013115"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在理解任何一个回归系数</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时，一定要在控制其他自变量不变的前提下进行解读</a:t>
                </a:r>
                <a:r>
                  <a:rPr lang="zh-CN" alt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mc:Choice>
        <mc:Fallback xmlns="">
          <p:sp>
            <p:nvSpPr>
              <p:cNvPr id="22" name="Rectangle 21">
                <a:extLst>
                  <a:ext uri="{FF2B5EF4-FFF2-40B4-BE49-F238E27FC236}">
                    <a16:creationId xmlns:a16="http://schemas.microsoft.com/office/drawing/2014/main" id="{35105C30-ABE4-8942-8AE7-B2E006A83F80}"/>
                  </a:ext>
                </a:extLst>
              </p:cNvPr>
              <p:cNvSpPr>
                <a:spLocks noRot="1" noChangeAspect="1" noMove="1" noResize="1" noEditPoints="1" noAdjustHandles="1" noChangeArrowheads="1" noChangeShapeType="1" noTextEdit="1"/>
              </p:cNvSpPr>
              <p:nvPr/>
            </p:nvSpPr>
            <p:spPr>
              <a:xfrm>
                <a:off x="6523141" y="5475255"/>
                <a:ext cx="5013115" cy="646331"/>
              </a:xfrm>
              <a:prstGeom prst="rect">
                <a:avLst/>
              </a:prstGeom>
              <a:blipFill>
                <a:blip r:embed="rId10"/>
                <a:stretch>
                  <a:fillRect l="-1010" t="-3922" b="-15686"/>
                </a:stretch>
              </a:blipFill>
            </p:spPr>
            <p:txBody>
              <a:bodyPr/>
              <a:lstStyle/>
              <a:p>
                <a:r>
                  <a:rPr lang="en-CN">
                    <a:noFill/>
                  </a:rPr>
                  <a:t> </a:t>
                </a:r>
              </a:p>
            </p:txBody>
          </p:sp>
        </mc:Fallback>
      </mc:AlternateContent>
    </p:spTree>
    <p:extLst>
      <p:ext uri="{BB962C8B-B14F-4D97-AF65-F5344CB8AC3E}">
        <p14:creationId xmlns:p14="http://schemas.microsoft.com/office/powerpoint/2010/main" val="2853169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模型理解</a:t>
            </a:r>
            <a:r>
              <a:rPr lang="zh-CN" altLang="en-US" dirty="0"/>
              <a:t>：定性变量转换及回归系数理解</a:t>
            </a:r>
            <a:endParaRPr lang="en-CN" dirty="0"/>
          </a:p>
        </p:txBody>
      </p:sp>
      <p:sp>
        <p:nvSpPr>
          <p:cNvPr id="23" name="六边形 6">
            <a:extLst>
              <a:ext uri="{FF2B5EF4-FFF2-40B4-BE49-F238E27FC236}">
                <a16:creationId xmlns:a16="http://schemas.microsoft.com/office/drawing/2014/main" id="{55197CB2-EC87-A04E-A434-C83BB9C22CA8}"/>
              </a:ext>
            </a:extLst>
          </p:cNvPr>
          <p:cNvSpPr>
            <a:spLocks noChangeAspect="1"/>
          </p:cNvSpPr>
          <p:nvPr/>
        </p:nvSpPr>
        <p:spPr>
          <a:xfrm rot="5400000">
            <a:off x="1582952" y="1534958"/>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六边形 9">
            <a:extLst>
              <a:ext uri="{FF2B5EF4-FFF2-40B4-BE49-F238E27FC236}">
                <a16:creationId xmlns:a16="http://schemas.microsoft.com/office/drawing/2014/main" id="{3A4A3ECD-0C8D-8D48-B6DD-1EB2F5FC06F6}"/>
              </a:ext>
            </a:extLst>
          </p:cNvPr>
          <p:cNvSpPr>
            <a:spLocks noChangeAspect="1"/>
          </p:cNvSpPr>
          <p:nvPr/>
        </p:nvSpPr>
        <p:spPr>
          <a:xfrm rot="5400000">
            <a:off x="1582951" y="3290777"/>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 name="矩形 11">
                <a:extLst>
                  <a:ext uri="{FF2B5EF4-FFF2-40B4-BE49-F238E27FC236}">
                    <a16:creationId xmlns:a16="http://schemas.microsoft.com/office/drawing/2014/main" id="{A1CDFC08-CF39-EC48-9722-FC8F9CC01052}"/>
                  </a:ext>
                </a:extLst>
              </p:cNvPr>
              <p:cNvSpPr/>
              <p:nvPr/>
            </p:nvSpPr>
            <p:spPr>
              <a:xfrm>
                <a:off x="2799972" y="1507390"/>
                <a:ext cx="8401428" cy="1289905"/>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CN"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𝟐</m:t>
                        </m:r>
                      </m:sub>
                    </m:sSub>
                  </m:oMath>
                </a14:m>
                <a:r>
                  <a:rPr lang="zh-CN" altLang="en-US" b="1" dirty="0">
                    <a:latin typeface="Microsoft YaHei" panose="020B0503020204020204" pitchFamily="34" charset="-122"/>
                    <a:ea typeface="Microsoft YaHei" panose="020B0503020204020204" pitchFamily="34" charset="-122"/>
                  </a:rPr>
                  <a:t>为二分类变量</a:t>
                </a:r>
                <a:r>
                  <a:rPr lang="en-CN" sz="1600" b="1" dirty="0">
                    <a:effectLst/>
                    <a:latin typeface="Microsoft YaHei" panose="020B0503020204020204" pitchFamily="34" charset="-122"/>
                    <a:ea typeface="Microsoft YaHei" panose="020B0503020204020204" pitchFamily="34" charset="-122"/>
                  </a:rPr>
                  <a:t> </a:t>
                </a:r>
                <a:endParaRPr lang="en-US" altLang="zh-CN" sz="1600" b="1" dirty="0">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取值</a:t>
                </a:r>
                <a:r>
                  <a:rPr lang="en-US"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rPr>
                  <a:t>语言，</a:t>
                </a:r>
                <a:r>
                  <a:rPr lang="en-US"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表示不掌握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rPr>
                  <a:t>语言</a:t>
                </a:r>
                <a:r>
                  <a:rPr lang="en-CN" sz="1600" dirty="0">
                    <a:latin typeface="Microsoft YaHei" panose="020B0503020204020204" pitchFamily="34" charset="-122"/>
                    <a:ea typeface="Microsoft YaHei" panose="020B0503020204020204" pitchFamily="34" charset="-122"/>
                  </a:rPr>
                  <a:t> </a:t>
                </a: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自变量取分类“</a:t>
                </a:r>
                <a:r>
                  <a:rPr lang="en-US"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”时，因变量的值平均比自变量取分类“</a:t>
                </a:r>
                <a:r>
                  <a:rPr lang="en-US"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”时高多少</a:t>
                </a:r>
                <a:r>
                  <a:rPr lang="en-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27" name="矩形 11">
                <a:extLst>
                  <a:ext uri="{FF2B5EF4-FFF2-40B4-BE49-F238E27FC236}">
                    <a16:creationId xmlns:a16="http://schemas.microsoft.com/office/drawing/2014/main" id="{A1CDFC08-CF39-EC48-9722-FC8F9CC01052}"/>
                  </a:ext>
                </a:extLst>
              </p:cNvPr>
              <p:cNvSpPr>
                <a:spLocks noRot="1" noChangeAspect="1" noMove="1" noResize="1" noEditPoints="1" noAdjustHandles="1" noChangeArrowheads="1" noChangeShapeType="1" noTextEdit="1"/>
              </p:cNvSpPr>
              <p:nvPr/>
            </p:nvSpPr>
            <p:spPr>
              <a:xfrm>
                <a:off x="2799972" y="1507390"/>
                <a:ext cx="8401428" cy="1289905"/>
              </a:xfrm>
              <a:prstGeom prst="rect">
                <a:avLst/>
              </a:prstGeom>
              <a:blipFill>
                <a:blip r:embed="rId2"/>
                <a:stretch>
                  <a:fillRect l="-452" b="-58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12">
                <a:extLst>
                  <a:ext uri="{FF2B5EF4-FFF2-40B4-BE49-F238E27FC236}">
                    <a16:creationId xmlns:a16="http://schemas.microsoft.com/office/drawing/2014/main" id="{4F473107-7FAD-0142-9996-2CED48936CA0}"/>
                  </a:ext>
                </a:extLst>
              </p:cNvPr>
              <p:cNvSpPr/>
              <p:nvPr/>
            </p:nvSpPr>
            <p:spPr>
              <a:xfrm>
                <a:off x="2799970" y="3136210"/>
                <a:ext cx="8401430" cy="2951898"/>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CN" b="1" i="1" smtClean="0">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𝟑</m:t>
                        </m:r>
                      </m:sub>
                    </m:sSub>
                  </m:oMath>
                </a14:m>
                <a:r>
                  <a:rPr lang="zh-CN" altLang="en-US" b="1" dirty="0">
                    <a:latin typeface="Microsoft YaHei" panose="020B0503020204020204" pitchFamily="34" charset="-122"/>
                    <a:ea typeface="Microsoft YaHei" panose="020B0503020204020204" pitchFamily="34" charset="-122"/>
                  </a:rPr>
                  <a:t>为多水平定性变量</a:t>
                </a:r>
                <a:r>
                  <a:rPr lang="en-CN" sz="1600" b="1" dirty="0">
                    <a:effectLst/>
                    <a:latin typeface="Microsoft YaHei" panose="020B0503020204020204" pitchFamily="34" charset="-122"/>
                    <a:ea typeface="Microsoft YaHei" panose="020B0503020204020204" pitchFamily="34" charset="-122"/>
                  </a:rPr>
                  <a:t> </a:t>
                </a: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一个多水平的定性变量可以用一组哑变量来表示</a:t>
                </a:r>
                <a:r>
                  <a:rPr lang="en-CN" sz="1600" dirty="0">
                    <a:latin typeface="Microsoft YaHei" panose="020B0503020204020204" pitchFamily="34" charset="-122"/>
                    <a:ea typeface="Microsoft YaHei" panose="020B0503020204020204" pitchFamily="34" charset="-122"/>
                  </a:rPr>
                  <a:t> </a:t>
                </a: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将公司类别（取值为</a:t>
                </a:r>
                <a:r>
                  <a:rPr lang="en-US"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个水平）转换为</a:t>
                </a:r>
                <a:r>
                  <a:rPr lang="en-US"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个哑变量，分别为：是否为合资、是否为外资、是否为上市公司、是否为民营公司、是否为创业公司</a:t>
                </a:r>
                <a:r>
                  <a:rPr lang="en-CN" sz="1600" dirty="0">
                    <a:latin typeface="Microsoft YaHei" panose="020B0503020204020204" pitchFamily="34" charset="-122"/>
                    <a:ea typeface="Microsoft YaHei" panose="020B0503020204020204" pitchFamily="34" charset="-122"/>
                  </a:rPr>
                  <a:t> </a:t>
                </a:r>
              </a:p>
              <a:p>
                <a:pPr marL="742950" lvl="1"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31</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32</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32</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35</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35</m:t>
                        </m:r>
                      </m:sub>
                    </m:sSub>
                    <m:r>
                      <a:rPr lang="en-US" i="1">
                        <a:latin typeface="Cambria Math" panose="02040503050406030204" pitchFamily="18" charset="0"/>
                      </a:rPr>
                      <m:t>+</m:t>
                    </m:r>
                    <m:r>
                      <a:rPr lang="en-US" i="1">
                        <a:latin typeface="Cambria Math" panose="02040503050406030204" pitchFamily="18" charset="0"/>
                      </a:rPr>
                      <m:t>𝜀</m:t>
                    </m:r>
                  </m:oMath>
                </a14:m>
                <a:endParaRPr lang="en-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比如“民营公司”对应的系数为</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31</m:t>
                        </m:r>
                      </m:sub>
                    </m:sSub>
                  </m:oMath>
                </a14:m>
                <a:r>
                  <a:rPr lang="zh-CN" altLang="en-US" dirty="0">
                    <a:latin typeface="Microsoft YaHei" panose="020B0503020204020204" pitchFamily="34" charset="-122"/>
                    <a:ea typeface="Microsoft YaHei" panose="020B0503020204020204" pitchFamily="34" charset="-122"/>
                  </a:rPr>
                  <a:t>，说明民营公司的平均薪资比国企的平均薪资高</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31</m:t>
                        </m:r>
                      </m:sub>
                    </m:sSub>
                  </m:oMath>
                </a14:m>
                <a:r>
                  <a:rPr lang="en-CN" sz="1600" dirty="0">
                    <a:effectLst/>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28" name="矩形 12">
                <a:extLst>
                  <a:ext uri="{FF2B5EF4-FFF2-40B4-BE49-F238E27FC236}">
                    <a16:creationId xmlns:a16="http://schemas.microsoft.com/office/drawing/2014/main" id="{4F473107-7FAD-0142-9996-2CED48936CA0}"/>
                  </a:ext>
                </a:extLst>
              </p:cNvPr>
              <p:cNvSpPr>
                <a:spLocks noRot="1" noChangeAspect="1" noMove="1" noResize="1" noEditPoints="1" noAdjustHandles="1" noChangeArrowheads="1" noChangeShapeType="1" noTextEdit="1"/>
              </p:cNvSpPr>
              <p:nvPr/>
            </p:nvSpPr>
            <p:spPr>
              <a:xfrm>
                <a:off x="2799970" y="3136210"/>
                <a:ext cx="8401430" cy="2951898"/>
              </a:xfrm>
              <a:prstGeom prst="rect">
                <a:avLst/>
              </a:prstGeom>
              <a:blipFill>
                <a:blip r:embed="rId3"/>
                <a:stretch>
                  <a:fillRect l="-452" b="-2137"/>
                </a:stretch>
              </a:blipFill>
            </p:spPr>
            <p:txBody>
              <a:bodyPr/>
              <a:lstStyle/>
              <a:p>
                <a:r>
                  <a:rPr lang="en-CN">
                    <a:noFill/>
                  </a:rPr>
                  <a:t> </a:t>
                </a:r>
              </a:p>
            </p:txBody>
          </p:sp>
        </mc:Fallback>
      </mc:AlternateContent>
      <p:pic>
        <p:nvPicPr>
          <p:cNvPr id="30" name="Graphic 29" descr="Magnifying glass">
            <a:extLst>
              <a:ext uri="{FF2B5EF4-FFF2-40B4-BE49-F238E27FC236}">
                <a16:creationId xmlns:a16="http://schemas.microsoft.com/office/drawing/2014/main" id="{810CB8DC-2710-914F-B7F5-646D50DB3F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4447" y="1604384"/>
            <a:ext cx="637010" cy="637010"/>
          </a:xfrm>
          <a:prstGeom prst="rect">
            <a:avLst/>
          </a:prstGeom>
        </p:spPr>
      </p:pic>
      <p:pic>
        <p:nvPicPr>
          <p:cNvPr id="31" name="Graphic 30" descr="Magnifying glass">
            <a:extLst>
              <a:ext uri="{FF2B5EF4-FFF2-40B4-BE49-F238E27FC236}">
                <a16:creationId xmlns:a16="http://schemas.microsoft.com/office/drawing/2014/main" id="{9FED47A9-7909-9044-9709-7C3BD0ED3C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4446" y="3360203"/>
            <a:ext cx="637010" cy="637010"/>
          </a:xfrm>
          <a:prstGeom prst="rect">
            <a:avLst/>
          </a:prstGeom>
        </p:spPr>
      </p:pic>
    </p:spTree>
    <p:extLst>
      <p:ext uri="{BB962C8B-B14F-4D97-AF65-F5344CB8AC3E}">
        <p14:creationId xmlns:p14="http://schemas.microsoft.com/office/powerpoint/2010/main" val="249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模型理解</a:t>
            </a:r>
            <a:r>
              <a:rPr lang="zh-CN" altLang="en-US" dirty="0"/>
              <a:t>：交互项的解读</a:t>
            </a:r>
            <a:endParaRPr lang="en-CN" dirty="0"/>
          </a:p>
        </p:txBody>
      </p:sp>
      <mc:AlternateContent xmlns:mc="http://schemas.openxmlformats.org/markup-compatibility/2006" xmlns:a14="http://schemas.microsoft.com/office/drawing/2010/main">
        <mc:Choice Requires="a14">
          <p:sp>
            <p:nvSpPr>
              <p:cNvPr id="27" name="矩形 11">
                <a:extLst>
                  <a:ext uri="{FF2B5EF4-FFF2-40B4-BE49-F238E27FC236}">
                    <a16:creationId xmlns:a16="http://schemas.microsoft.com/office/drawing/2014/main" id="{A1CDFC08-CF39-EC48-9722-FC8F9CC01052}"/>
                  </a:ext>
                </a:extLst>
              </p:cNvPr>
              <p:cNvSpPr/>
              <p:nvPr/>
            </p:nvSpPr>
            <p:spPr>
              <a:xfrm>
                <a:off x="1895286" y="1283890"/>
                <a:ext cx="8401428"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引入交互项的线性回归模型</a:t>
                </a:r>
                <a:endParaRPr lang="en-US" altLang="zh-CN"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𝜀</m:t>
                      </m:r>
                    </m:oMath>
                  </m:oMathPara>
                </a14:m>
                <a:endParaRPr lang="en-CN" dirty="0">
                  <a:latin typeface="Microsoft YaHei" panose="020B0503020204020204" pitchFamily="34" charset="-122"/>
                  <a:ea typeface="Microsoft YaHei" panose="020B0503020204020204" pitchFamily="34" charset="-122"/>
                </a:endParaRPr>
              </a:p>
              <a:p>
                <a:pPr>
                  <a:lnSpc>
                    <a:spcPct val="150000"/>
                  </a:lnSpc>
                </a:pPr>
                <a:endParaRPr lang="en-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zh-CN" altLang="en-US" dirty="0">
                    <a:latin typeface="Microsoft YaHei" panose="020B0503020204020204" pitchFamily="34" charset="-122"/>
                    <a:ea typeface="Microsoft YaHei" panose="020B0503020204020204" pitchFamily="34" charset="-122"/>
                  </a:rPr>
                  <a:t>项为变量“工作经验”与“是否掌握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rPr>
                  <a:t>语言”的交互项</a:t>
                </a:r>
              </a:p>
            </p:txBody>
          </p:sp>
        </mc:Choice>
        <mc:Fallback xmlns="">
          <p:sp>
            <p:nvSpPr>
              <p:cNvPr id="27" name="矩形 11">
                <a:extLst>
                  <a:ext uri="{FF2B5EF4-FFF2-40B4-BE49-F238E27FC236}">
                    <a16:creationId xmlns:a16="http://schemas.microsoft.com/office/drawing/2014/main" id="{A1CDFC08-CF39-EC48-9722-FC8F9CC01052}"/>
                  </a:ext>
                </a:extLst>
              </p:cNvPr>
              <p:cNvSpPr>
                <a:spLocks noRot="1" noChangeAspect="1" noMove="1" noResize="1" noEditPoints="1" noAdjustHandles="1" noChangeArrowheads="1" noChangeShapeType="1" noTextEdit="1"/>
              </p:cNvSpPr>
              <p:nvPr/>
            </p:nvSpPr>
            <p:spPr>
              <a:xfrm>
                <a:off x="1895286" y="1283890"/>
                <a:ext cx="8401428" cy="1705403"/>
              </a:xfrm>
              <a:prstGeom prst="rect">
                <a:avLst/>
              </a:prstGeom>
              <a:blipFill>
                <a:blip r:embed="rId2"/>
                <a:stretch>
                  <a:fillRect l="-453" b="-444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D8B3CB-8762-F543-8016-16A1A0E824B0}"/>
                  </a:ext>
                </a:extLst>
              </p:cNvPr>
              <p:cNvSpPr/>
              <p:nvPr/>
            </p:nvSpPr>
            <p:spPr>
              <a:xfrm>
                <a:off x="3048000" y="3169672"/>
                <a:ext cx="6096000" cy="941925"/>
              </a:xfrm>
              <a:prstGeom prst="rect">
                <a:avLst/>
              </a:prstGeom>
            </p:spPr>
            <p:txBody>
              <a:bodyPr>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SimSun" panose="02010600030101010101" pitchFamily="2" charset="-122"/>
                        </a:rPr>
                        <m:t>𝑌</m:t>
                      </m:r>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0</m:t>
                          </m:r>
                        </m:sub>
                      </m:sSub>
                      <m:r>
                        <a:rPr lang="en-US" i="1" kern="100">
                          <a:latin typeface="Cambria Math" panose="02040503050406030204" pitchFamily="18" charset="0"/>
                          <a:ea typeface="SimSun" panose="02010600030101010101" pitchFamily="2" charset="-122"/>
                        </a:rPr>
                        <m:t>+</m:t>
                      </m:r>
                      <m:d>
                        <m:dPr>
                          <m:ctrlPr>
                            <a:rPr lang="en-CN" i="1" kern="100">
                              <a:latin typeface="Cambria Math" panose="02040503050406030204" pitchFamily="18" charset="0"/>
                              <a:ea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1</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3</m:t>
                              </m:r>
                            </m:sub>
                          </m:sSub>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𝑋</m:t>
                              </m:r>
                            </m:e>
                            <m:sub>
                              <m:r>
                                <a:rPr lang="en-US" i="1" kern="100">
                                  <a:latin typeface="Cambria Math" panose="02040503050406030204" pitchFamily="18" charset="0"/>
                                  <a:ea typeface="SimSun" panose="02010600030101010101" pitchFamily="2" charset="-122"/>
                                </a:rPr>
                                <m:t>2</m:t>
                              </m:r>
                            </m:sub>
                          </m:sSub>
                        </m:e>
                      </m:d>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𝑋</m:t>
                          </m:r>
                        </m:e>
                        <m:sub>
                          <m:r>
                            <a:rPr lang="en-US" i="1" kern="100">
                              <a:latin typeface="Cambria Math" panose="02040503050406030204" pitchFamily="18" charset="0"/>
                              <a:ea typeface="SimSun" panose="02010600030101010101" pitchFamily="2" charset="-122"/>
                            </a:rPr>
                            <m:t>1</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2</m:t>
                          </m:r>
                        </m:sub>
                      </m:sSub>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𝑋</m:t>
                          </m:r>
                        </m:e>
                        <m:sub>
                          <m:r>
                            <a:rPr lang="en-US" i="1" kern="100">
                              <a:latin typeface="Cambria Math" panose="02040503050406030204" pitchFamily="18" charset="0"/>
                              <a:ea typeface="SimSun" panose="02010600030101010101" pitchFamily="2" charset="-122"/>
                            </a:rPr>
                            <m:t>2</m:t>
                          </m:r>
                        </m:sub>
                      </m:sSub>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𝜀</m:t>
                      </m:r>
                    </m:oMath>
                  </m:oMathPara>
                </a14:m>
                <a:endParaRPr lang="en-CN" kern="100" dirty="0">
                  <a:latin typeface="Microsoft YaHei" panose="020B0503020204020204" pitchFamily="34" charset="-122"/>
                  <a:ea typeface="Microsoft YaHei"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0</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e>
                        <m:sub>
                          <m:r>
                            <a:rPr lang="en-US" i="1" kern="100">
                              <a:latin typeface="Cambria Math" panose="02040503050406030204" pitchFamily="18" charset="0"/>
                              <a:ea typeface="SimSun" panose="02010600030101010101" pitchFamily="2" charset="-122"/>
                            </a:rPr>
                            <m:t>1</m:t>
                          </m:r>
                        </m:sub>
                      </m:sSub>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𝑋</m:t>
                          </m:r>
                        </m:e>
                        <m:sub>
                          <m:r>
                            <a:rPr lang="en-US" i="1" kern="100">
                              <a:latin typeface="Cambria Math" panose="02040503050406030204" pitchFamily="18" charset="0"/>
                              <a:ea typeface="SimSun" panose="02010600030101010101" pitchFamily="2" charset="-122"/>
                            </a:rPr>
                            <m:t>1</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2</m:t>
                          </m:r>
                        </m:sub>
                      </m:sSub>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𝑋</m:t>
                          </m:r>
                        </m:e>
                        <m:sub>
                          <m:r>
                            <a:rPr lang="en-US" i="1" kern="100">
                              <a:latin typeface="Cambria Math" panose="02040503050406030204" pitchFamily="18" charset="0"/>
                              <a:ea typeface="SimSun" panose="02010600030101010101" pitchFamily="2" charset="-122"/>
                            </a:rPr>
                            <m:t>2</m:t>
                          </m:r>
                        </m:sub>
                      </m:sSub>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𝜀</m:t>
                      </m:r>
                    </m:oMath>
                  </m:oMathPara>
                </a14:m>
                <a:endParaRPr lang="en-CN" kern="100"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92D8B3CB-8762-F543-8016-16A1A0E824B0}"/>
                  </a:ext>
                </a:extLst>
              </p:cNvPr>
              <p:cNvSpPr>
                <a:spLocks noRot="1" noChangeAspect="1" noMove="1" noResize="1" noEditPoints="1" noAdjustHandles="1" noChangeArrowheads="1" noChangeShapeType="1" noTextEdit="1"/>
              </p:cNvSpPr>
              <p:nvPr/>
            </p:nvSpPr>
            <p:spPr>
              <a:xfrm>
                <a:off x="3048000" y="3169672"/>
                <a:ext cx="6096000" cy="941925"/>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079F31-9AFD-9745-8996-8A27F7DBF9BE}"/>
                  </a:ext>
                </a:extLst>
              </p:cNvPr>
              <p:cNvSpPr/>
              <p:nvPr/>
            </p:nvSpPr>
            <p:spPr>
              <a:xfrm>
                <a:off x="1895286" y="4291976"/>
                <a:ext cx="6816914"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对于不要求掌握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语言的岗位（</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=0</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工作经验每增加一年，薪资平均增加</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对于要求掌握</a:t>
                </a:r>
                <a:r>
                  <a:rPr lang="en-US"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语言的岗位（</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=1</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工作经验每增加一年，薪资平均增加</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4" name="Rectangle 3">
                <a:extLst>
                  <a:ext uri="{FF2B5EF4-FFF2-40B4-BE49-F238E27FC236}">
                    <a16:creationId xmlns:a16="http://schemas.microsoft.com/office/drawing/2014/main" id="{BC079F31-9AFD-9745-8996-8A27F7DBF9BE}"/>
                  </a:ext>
                </a:extLst>
              </p:cNvPr>
              <p:cNvSpPr>
                <a:spLocks noRot="1" noChangeAspect="1" noMove="1" noResize="1" noEditPoints="1" noAdjustHandles="1" noChangeArrowheads="1" noChangeShapeType="1" noTextEdit="1"/>
              </p:cNvSpPr>
              <p:nvPr/>
            </p:nvSpPr>
            <p:spPr>
              <a:xfrm>
                <a:off x="1895286" y="4291976"/>
                <a:ext cx="6816914" cy="1705403"/>
              </a:xfrm>
              <a:prstGeom prst="rect">
                <a:avLst/>
              </a:prstGeom>
              <a:blipFill>
                <a:blip r:embed="rId4"/>
                <a:stretch>
                  <a:fillRect l="-559" b="-4412"/>
                </a:stretch>
              </a:blipFill>
            </p:spPr>
            <p:txBody>
              <a:bodyPr/>
              <a:lstStyle/>
              <a:p>
                <a:r>
                  <a:rPr lang="en-CN">
                    <a:noFill/>
                  </a:rPr>
                  <a:t> </a:t>
                </a:r>
              </a:p>
            </p:txBody>
          </p:sp>
        </mc:Fallback>
      </mc:AlternateContent>
    </p:spTree>
    <p:extLst>
      <p:ext uri="{BB962C8B-B14F-4D97-AF65-F5344CB8AC3E}">
        <p14:creationId xmlns:p14="http://schemas.microsoft.com/office/powerpoint/2010/main" val="1347323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模型理解</a:t>
                </a:r>
                <a:r>
                  <a:rPr lang="zh-CN" altLang="en-US" dirty="0"/>
                  <a:t>：</a:t>
                </a:r>
                <a:r>
                  <a:rPr lang="en-CN" dirty="0"/>
                  <a:t> </a:t>
                </a:r>
                <a14:m>
                  <m:oMath xmlns:m="http://schemas.openxmlformats.org/officeDocument/2006/math">
                    <m:sSup>
                      <m:sSupPr>
                        <m:ctrlPr>
                          <a:rPr lang="en-CN"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zh-CN" altLang="en-US" dirty="0"/>
                  <a:t>的理解</a:t>
                </a:r>
                <a:r>
                  <a:rPr lang="en-CN" dirty="0">
                    <a:effectLst/>
                  </a:rPr>
                  <a:t> </a:t>
                </a:r>
                <a:endParaRPr lang="en-CN" dirty="0"/>
              </a:p>
            </p:txBody>
          </p:sp>
        </mc:Choice>
        <mc:Fallback xmlns="">
          <p:sp>
            <p:nvSpPr>
              <p:cNvPr id="2" name="Title 1">
                <a:extLst>
                  <a:ext uri="{FF2B5EF4-FFF2-40B4-BE49-F238E27FC236}">
                    <a16:creationId xmlns:a16="http://schemas.microsoft.com/office/drawing/2014/main" id="{023CA784-79C7-E240-82C4-677C2CAB4263}"/>
                  </a:ext>
                </a:extLst>
              </p:cNvPr>
              <p:cNvSpPr>
                <a:spLocks noGrp="1" noRot="1" noChangeAspect="1" noMove="1" noResize="1" noEditPoints="1" noAdjustHandles="1" noChangeArrowheads="1" noChangeShapeType="1" noTextEdit="1"/>
              </p:cNvSpPr>
              <p:nvPr>
                <p:ph type="title"/>
              </p:nvPr>
            </p:nvSpPr>
            <p:spPr>
              <a:blipFill>
                <a:blip r:embed="rId2"/>
                <a:stretch>
                  <a:fillRect l="-1856" b="-82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1440DB8-8978-C448-8D2F-4058202AFEDA}"/>
                  </a:ext>
                </a:extLst>
              </p:cNvPr>
              <p:cNvSpPr/>
              <p:nvPr/>
            </p:nvSpPr>
            <p:spPr>
              <a:xfrm>
                <a:off x="4367610" y="1485103"/>
                <a:ext cx="3456780" cy="4044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CN" sz="2000" i="1">
                              <a:solidFill>
                                <a:srgbClr val="836967"/>
                              </a:solidFill>
                              <a:latin typeface="Cambria Math" panose="02040503050406030204" pitchFamily="18" charset="0"/>
                            </a:rPr>
                          </m:ctrlPr>
                        </m:sSubSupPr>
                        <m:e>
                          <m:r>
                            <a:rPr lang="en-CN" sz="2000" i="1">
                              <a:latin typeface="Cambria Math" panose="02040503050406030204" pitchFamily="18" charset="0"/>
                            </a:rPr>
                            <m:t>𝜎</m:t>
                          </m:r>
                        </m:e>
                        <m:sub>
                          <m:r>
                            <a:rPr lang="en-CN" sz="2000" i="1">
                              <a:latin typeface="Cambria Math" panose="02040503050406030204" pitchFamily="18" charset="0"/>
                            </a:rPr>
                            <m:t>𝑌</m:t>
                          </m:r>
                        </m:sub>
                        <m:sup>
                          <m:r>
                            <a:rPr lang="en-CN" sz="2000" i="0">
                              <a:latin typeface="Cambria Math" panose="02040503050406030204" pitchFamily="18" charset="0"/>
                            </a:rPr>
                            <m:t>2</m:t>
                          </m:r>
                        </m:sup>
                      </m:sSubSup>
                      <m:r>
                        <a:rPr lang="en-CN" sz="2000" i="0">
                          <a:latin typeface="Cambria Math" panose="02040503050406030204" pitchFamily="18" charset="0"/>
                        </a:rPr>
                        <m:t>=</m:t>
                      </m:r>
                      <m:r>
                        <a:rPr lang="en-CN" sz="2000" i="1">
                          <a:latin typeface="Cambria Math" panose="02040503050406030204" pitchFamily="18" charset="0"/>
                        </a:rPr>
                        <m:t>𝑉𝑎𝑟</m:t>
                      </m:r>
                      <m:d>
                        <m:dPr>
                          <m:ctrlPr>
                            <a:rPr lang="en-CN" sz="2000" i="1">
                              <a:solidFill>
                                <a:srgbClr val="836967"/>
                              </a:solidFill>
                              <a:latin typeface="Cambria Math" panose="02040503050406030204" pitchFamily="18" charset="0"/>
                            </a:rPr>
                          </m:ctrlPr>
                        </m:dP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1</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𝑋</m:t>
                              </m:r>
                            </m:e>
                            <m:sub>
                              <m:r>
                                <a:rPr lang="en-CN" sz="2000" i="0">
                                  <a:latin typeface="Cambria Math" panose="02040503050406030204" pitchFamily="18" charset="0"/>
                                </a:rPr>
                                <m:t>1</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2</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𝑋</m:t>
                              </m:r>
                            </m:e>
                            <m:sub>
                              <m:r>
                                <a:rPr lang="en-CN" sz="2000" i="0">
                                  <a:latin typeface="Cambria Math" panose="02040503050406030204" pitchFamily="18" charset="0"/>
                                </a:rPr>
                                <m:t>2</m:t>
                              </m:r>
                            </m:sub>
                          </m:sSub>
                        </m:e>
                      </m:d>
                      <m:r>
                        <a:rPr lang="en-CN" sz="2000" i="0">
                          <a:latin typeface="Cambria Math" panose="02040503050406030204" pitchFamily="18" charset="0"/>
                        </a:rPr>
                        <m:t>+</m:t>
                      </m:r>
                      <m:sSup>
                        <m:sSupPr>
                          <m:ctrlPr>
                            <a:rPr lang="en-CN" sz="2000" i="1">
                              <a:solidFill>
                                <a:srgbClr val="836967"/>
                              </a:solidFill>
                              <a:latin typeface="Cambria Math" panose="02040503050406030204" pitchFamily="18" charset="0"/>
                            </a:rPr>
                          </m:ctrlPr>
                        </m:sSupPr>
                        <m:e>
                          <m:r>
                            <a:rPr lang="en-CN" sz="2000" i="1">
                              <a:latin typeface="Cambria Math" panose="02040503050406030204" pitchFamily="18" charset="0"/>
                            </a:rPr>
                            <m:t>𝜎</m:t>
                          </m:r>
                        </m:e>
                        <m:sup>
                          <m:r>
                            <a:rPr lang="en-CN" sz="2000" i="0">
                              <a:latin typeface="Cambria Math" panose="02040503050406030204" pitchFamily="18" charset="0"/>
                            </a:rPr>
                            <m:t>2</m:t>
                          </m:r>
                        </m:sup>
                      </m:sSup>
                    </m:oMath>
                  </m:oMathPara>
                </a14:m>
                <a:endParaRPr lang="en-CN" sz="2000" dirty="0"/>
              </a:p>
            </p:txBody>
          </p:sp>
        </mc:Choice>
        <mc:Fallback xmlns="">
          <p:sp>
            <p:nvSpPr>
              <p:cNvPr id="5" name="Rectangle 4">
                <a:extLst>
                  <a:ext uri="{FF2B5EF4-FFF2-40B4-BE49-F238E27FC236}">
                    <a16:creationId xmlns:a16="http://schemas.microsoft.com/office/drawing/2014/main" id="{31440DB8-8978-C448-8D2F-4058202AFEDA}"/>
                  </a:ext>
                </a:extLst>
              </p:cNvPr>
              <p:cNvSpPr>
                <a:spLocks noRot="1" noChangeAspect="1" noMove="1" noResize="1" noEditPoints="1" noAdjustHandles="1" noChangeArrowheads="1" noChangeShapeType="1" noTextEdit="1"/>
              </p:cNvSpPr>
              <p:nvPr/>
            </p:nvSpPr>
            <p:spPr>
              <a:xfrm>
                <a:off x="4367610" y="1485103"/>
                <a:ext cx="3456780" cy="404406"/>
              </a:xfrm>
              <a:prstGeom prst="rect">
                <a:avLst/>
              </a:prstGeom>
              <a:blipFill>
                <a:blip r:embed="rId3"/>
                <a:stretch>
                  <a:fillRect b="-1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365D9C6-6409-CB49-830B-C47E9B34355A}"/>
                  </a:ext>
                </a:extLst>
              </p:cNvPr>
              <p:cNvSpPr/>
              <p:nvPr/>
            </p:nvSpPr>
            <p:spPr>
              <a:xfrm>
                <a:off x="5521996" y="2108119"/>
                <a:ext cx="1148007" cy="4044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CN" sz="2000" i="1">
                              <a:solidFill>
                                <a:srgbClr val="836967"/>
                              </a:solidFill>
                              <a:latin typeface="Cambria Math" panose="02040503050406030204" pitchFamily="18" charset="0"/>
                            </a:rPr>
                          </m:ctrlPr>
                        </m:sSubSupPr>
                        <m:e>
                          <m:r>
                            <a:rPr lang="en-CN" sz="2000" i="1">
                              <a:latin typeface="Cambria Math" panose="02040503050406030204" pitchFamily="18" charset="0"/>
                            </a:rPr>
                            <m:t>𝜎</m:t>
                          </m:r>
                        </m:e>
                        <m:sub>
                          <m:r>
                            <a:rPr lang="en-CN" sz="2000" i="1">
                              <a:latin typeface="Cambria Math" panose="02040503050406030204" pitchFamily="18" charset="0"/>
                            </a:rPr>
                            <m:t>𝑌</m:t>
                          </m:r>
                        </m:sub>
                        <m:sup>
                          <m:r>
                            <a:rPr lang="en-CN" sz="2000" i="0">
                              <a:latin typeface="Cambria Math" panose="02040503050406030204" pitchFamily="18" charset="0"/>
                            </a:rPr>
                            <m:t>2</m:t>
                          </m:r>
                        </m:sup>
                      </m:sSubSup>
                      <m:r>
                        <a:rPr lang="en-CN" sz="2000" i="0">
                          <a:latin typeface="Cambria Math" panose="02040503050406030204" pitchFamily="18" charset="0"/>
                        </a:rPr>
                        <m:t>≥</m:t>
                      </m:r>
                      <m:sSup>
                        <m:sSupPr>
                          <m:ctrlPr>
                            <a:rPr lang="en-CN" sz="2000" i="1">
                              <a:solidFill>
                                <a:srgbClr val="836967"/>
                              </a:solidFill>
                              <a:latin typeface="Cambria Math" panose="02040503050406030204" pitchFamily="18" charset="0"/>
                            </a:rPr>
                          </m:ctrlPr>
                        </m:sSupPr>
                        <m:e>
                          <m:r>
                            <a:rPr lang="en-CN" sz="2000" i="1">
                              <a:latin typeface="Cambria Math" panose="02040503050406030204" pitchFamily="18" charset="0"/>
                            </a:rPr>
                            <m:t>𝜎</m:t>
                          </m:r>
                        </m:e>
                        <m:sup>
                          <m:r>
                            <a:rPr lang="en-CN" sz="2000" i="0">
                              <a:latin typeface="Cambria Math" panose="02040503050406030204" pitchFamily="18" charset="0"/>
                            </a:rPr>
                            <m:t>2</m:t>
                          </m:r>
                        </m:sup>
                      </m:sSup>
                    </m:oMath>
                  </m:oMathPara>
                </a14:m>
                <a:endParaRPr lang="en-CN" sz="2000" dirty="0"/>
              </a:p>
            </p:txBody>
          </p:sp>
        </mc:Choice>
        <mc:Fallback xmlns="">
          <p:sp>
            <p:nvSpPr>
              <p:cNvPr id="6" name="Rectangle 5">
                <a:extLst>
                  <a:ext uri="{FF2B5EF4-FFF2-40B4-BE49-F238E27FC236}">
                    <a16:creationId xmlns:a16="http://schemas.microsoft.com/office/drawing/2014/main" id="{1365D9C6-6409-CB49-830B-C47E9B34355A}"/>
                  </a:ext>
                </a:extLst>
              </p:cNvPr>
              <p:cNvSpPr>
                <a:spLocks noRot="1" noChangeAspect="1" noMove="1" noResize="1" noEditPoints="1" noAdjustHandles="1" noChangeArrowheads="1" noChangeShapeType="1" noTextEdit="1"/>
              </p:cNvSpPr>
              <p:nvPr/>
            </p:nvSpPr>
            <p:spPr>
              <a:xfrm>
                <a:off x="5521996" y="2108119"/>
                <a:ext cx="1148007" cy="404406"/>
              </a:xfrm>
              <a:prstGeom prst="rect">
                <a:avLst/>
              </a:prstGeom>
              <a:blipFill>
                <a:blip r:embed="rId4"/>
                <a:stretch>
                  <a:fillRect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1B8786D-6C1C-8A4F-A443-90D2D23B6C37}"/>
                  </a:ext>
                </a:extLst>
              </p:cNvPr>
              <p:cNvSpPr/>
              <p:nvPr/>
            </p:nvSpPr>
            <p:spPr>
              <a:xfrm>
                <a:off x="2857500" y="3114947"/>
                <a:ext cx="6959600" cy="373179"/>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sSup>
                      <m:sSupPr>
                        <m:ctrlPr>
                          <a:rPr lang="en-CN" i="1">
                            <a:effectLst/>
                            <a:latin typeface="Cambria Math" panose="02040503050406030204" pitchFamily="18" charset="0"/>
                          </a:rPr>
                        </m:ctrlPr>
                      </m:sSupPr>
                      <m:e>
                        <m:r>
                          <a:rPr lang="en-US" i="1">
                            <a:latin typeface="Cambria Math" panose="02040503050406030204" pitchFamily="18" charset="0"/>
                            <a:ea typeface="SimSun" panose="02010600030101010101" pitchFamily="2" charset="-122"/>
                            <a:cs typeface="Times New Roman" panose="02020603050405020304" pitchFamily="18" charset="0"/>
                          </a:rPr>
                          <m:t>𝜎</m:t>
                        </m:r>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r>
                      <a:rPr lang="en-US"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i="1">
                            <a:effectLst/>
                            <a:latin typeface="Cambria Math" panose="02040503050406030204" pitchFamily="18" charset="0"/>
                          </a:rPr>
                        </m:ctrlPr>
                      </m:sSubSupPr>
                      <m:e>
                        <m:r>
                          <a:rPr lang="en-US" i="1">
                            <a:latin typeface="Cambria Math" panose="02040503050406030204" pitchFamily="18" charset="0"/>
                            <a:ea typeface="SimSun" panose="02010600030101010101" pitchFamily="2" charset="-122"/>
                            <a:cs typeface="Times New Roman" panose="02020603050405020304" pitchFamily="18" charset="0"/>
                          </a:rPr>
                          <m:t>𝜎</m:t>
                        </m:r>
                      </m:e>
                      <m:sub>
                        <m:r>
                          <a:rPr lang="en-US" i="1">
                            <a:latin typeface="Cambria Math" panose="02040503050406030204" pitchFamily="18" charset="0"/>
                            <a:ea typeface="SimSun" panose="02010600030101010101" pitchFamily="2" charset="-122"/>
                            <a:cs typeface="Times New Roman" panose="02020603050405020304" pitchFamily="18" charset="0"/>
                          </a:rPr>
                          <m:t>𝑌</m:t>
                        </m:r>
                      </m:sub>
                      <m:sup>
                        <m:r>
                          <a:rPr lang="en-US" i="1">
                            <a:latin typeface="Cambria Math" panose="02040503050406030204" pitchFamily="18" charset="0"/>
                            <a:ea typeface="SimSun" panose="02010600030101010101" pitchFamily="2" charset="-122"/>
                            <a:cs typeface="Times New Roman" panose="02020603050405020304" pitchFamily="18" charset="0"/>
                          </a:rPr>
                          <m:t>2</m:t>
                        </m:r>
                      </m:sup>
                    </m:sSubSup>
                    <m:r>
                      <a:rPr lang="en-US" i="1">
                        <a:latin typeface="Cambria Math" panose="02040503050406030204" pitchFamily="18" charset="0"/>
                        <a:ea typeface="SimSun" panose="02010600030101010101" pitchFamily="2" charset="-122"/>
                        <a:cs typeface="Times New Roman" panose="02020603050405020304" pitchFamily="18" charset="0"/>
                      </a:rPr>
                      <m:t>≈1</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时，所有的自变量几乎对因变量的波动性毫无解释作用</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7" name="Rectangle 6">
                <a:extLst>
                  <a:ext uri="{FF2B5EF4-FFF2-40B4-BE49-F238E27FC236}">
                    <a16:creationId xmlns:a16="http://schemas.microsoft.com/office/drawing/2014/main" id="{91B8786D-6C1C-8A4F-A443-90D2D23B6C37}"/>
                  </a:ext>
                </a:extLst>
              </p:cNvPr>
              <p:cNvSpPr>
                <a:spLocks noRot="1" noChangeAspect="1" noMove="1" noResize="1" noEditPoints="1" noAdjustHandles="1" noChangeArrowheads="1" noChangeShapeType="1" noTextEdit="1"/>
              </p:cNvSpPr>
              <p:nvPr/>
            </p:nvSpPr>
            <p:spPr>
              <a:xfrm>
                <a:off x="2857500" y="3114947"/>
                <a:ext cx="6959600" cy="373179"/>
              </a:xfrm>
              <a:prstGeom prst="rect">
                <a:avLst/>
              </a:prstGeom>
              <a:blipFill>
                <a:blip r:embed="rId5"/>
                <a:stretch>
                  <a:fillRect l="-912" t="-3333" r="-547" b="-2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7CFD98-7084-9542-B191-CE6C4FCEE87A}"/>
                  </a:ext>
                </a:extLst>
              </p:cNvPr>
              <p:cNvSpPr/>
              <p:nvPr/>
            </p:nvSpPr>
            <p:spPr>
              <a:xfrm>
                <a:off x="2857500" y="4204646"/>
                <a:ext cx="6959600" cy="880177"/>
              </a:xfrm>
              <a:prstGeom prst="rect">
                <a:avLst/>
              </a:prstGeom>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sSup>
                      <m:sSupPr>
                        <m:ctrlPr>
                          <a:rPr lang="en-CN" i="1">
                            <a:effectLst/>
                            <a:latin typeface="Cambria Math" panose="02040503050406030204" pitchFamily="18" charset="0"/>
                          </a:rPr>
                        </m:ctrlPr>
                      </m:sSupPr>
                      <m:e>
                        <m:r>
                          <a:rPr lang="en-US" i="1">
                            <a:latin typeface="Cambria Math" panose="02040503050406030204" pitchFamily="18" charset="0"/>
                            <a:ea typeface="SimSun" panose="02010600030101010101" pitchFamily="2" charset="-122"/>
                            <a:cs typeface="Times New Roman" panose="02020603050405020304" pitchFamily="18" charset="0"/>
                          </a:rPr>
                          <m:t>𝜎</m:t>
                        </m:r>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r>
                      <a:rPr lang="en-US"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CN" i="1">
                            <a:effectLst/>
                            <a:latin typeface="Cambria Math" panose="02040503050406030204" pitchFamily="18" charset="0"/>
                          </a:rPr>
                        </m:ctrlPr>
                      </m:sSubSupPr>
                      <m:e>
                        <m:r>
                          <a:rPr lang="en-US" i="1">
                            <a:latin typeface="Cambria Math" panose="02040503050406030204" pitchFamily="18" charset="0"/>
                            <a:ea typeface="SimSun" panose="02010600030101010101" pitchFamily="2" charset="-122"/>
                            <a:cs typeface="Times New Roman" panose="02020603050405020304" pitchFamily="18" charset="0"/>
                          </a:rPr>
                          <m:t>𝜎</m:t>
                        </m:r>
                      </m:e>
                      <m:sub>
                        <m:r>
                          <a:rPr lang="en-US" i="1">
                            <a:latin typeface="Cambria Math" panose="02040503050406030204" pitchFamily="18" charset="0"/>
                            <a:ea typeface="SimSun" panose="02010600030101010101" pitchFamily="2" charset="-122"/>
                            <a:cs typeface="Times New Roman" panose="02020603050405020304" pitchFamily="18" charset="0"/>
                          </a:rPr>
                          <m:t>𝑌</m:t>
                        </m:r>
                      </m:sub>
                      <m:sup>
                        <m:r>
                          <a:rPr lang="en-US" i="1">
                            <a:latin typeface="Cambria Math" panose="02040503050406030204" pitchFamily="18" charset="0"/>
                            <a:ea typeface="SimSun" panose="02010600030101010101" pitchFamily="2" charset="-122"/>
                            <a:cs typeface="Times New Roman" panose="02020603050405020304" pitchFamily="18" charset="0"/>
                          </a:rPr>
                          <m:t>2</m:t>
                        </m:r>
                      </m:sup>
                    </m:sSubSup>
                    <m:r>
                      <a:rPr lang="en-US" i="1">
                        <a:latin typeface="Cambria Math" panose="02040503050406030204" pitchFamily="18" charset="0"/>
                        <a:ea typeface="SimSun" panose="02010600030101010101" pitchFamily="2" charset="-122"/>
                        <a:cs typeface="Times New Roman" panose="02020603050405020304" pitchFamily="18" charset="0"/>
                      </a:rPr>
                      <m:t>≈0</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时，随机误差项对因变量的影响非常小，自变量可以非常充分地解释因变量的波动</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8" name="Rectangle 7">
                <a:extLst>
                  <a:ext uri="{FF2B5EF4-FFF2-40B4-BE49-F238E27FC236}">
                    <a16:creationId xmlns:a16="http://schemas.microsoft.com/office/drawing/2014/main" id="{EB7CFD98-7084-9542-B191-CE6C4FCEE87A}"/>
                  </a:ext>
                </a:extLst>
              </p:cNvPr>
              <p:cNvSpPr>
                <a:spLocks noRot="1" noChangeAspect="1" noMove="1" noResize="1" noEditPoints="1" noAdjustHandles="1" noChangeArrowheads="1" noChangeShapeType="1" noTextEdit="1"/>
              </p:cNvSpPr>
              <p:nvPr/>
            </p:nvSpPr>
            <p:spPr>
              <a:xfrm>
                <a:off x="2857500" y="4204646"/>
                <a:ext cx="6959600" cy="880177"/>
              </a:xfrm>
              <a:prstGeom prst="rect">
                <a:avLst/>
              </a:prstGeom>
              <a:blipFill>
                <a:blip r:embed="rId6"/>
                <a:stretch>
                  <a:fillRect l="-912" r="-547" b="-10000"/>
                </a:stretch>
              </a:blipFill>
            </p:spPr>
            <p:txBody>
              <a:bodyPr/>
              <a:lstStyle/>
              <a:p>
                <a:r>
                  <a:rPr lang="en-CN">
                    <a:noFill/>
                  </a:rPr>
                  <a:t> </a:t>
                </a:r>
              </a:p>
            </p:txBody>
          </p:sp>
        </mc:Fallback>
      </mc:AlternateContent>
      <p:sp>
        <p:nvSpPr>
          <p:cNvPr id="10" name="六边形 6">
            <a:extLst>
              <a:ext uri="{FF2B5EF4-FFF2-40B4-BE49-F238E27FC236}">
                <a16:creationId xmlns:a16="http://schemas.microsoft.com/office/drawing/2014/main" id="{1102CFA2-F88B-A647-8459-8D846D5514E4}"/>
              </a:ext>
            </a:extLst>
          </p:cNvPr>
          <p:cNvSpPr>
            <a:spLocks noChangeAspect="1"/>
          </p:cNvSpPr>
          <p:nvPr/>
        </p:nvSpPr>
        <p:spPr>
          <a:xfrm rot="5400000">
            <a:off x="1582952" y="2948282"/>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六边形 9">
            <a:extLst>
              <a:ext uri="{FF2B5EF4-FFF2-40B4-BE49-F238E27FC236}">
                <a16:creationId xmlns:a16="http://schemas.microsoft.com/office/drawing/2014/main" id="{D6B08769-9DAE-E044-BB46-5203EF3565CF}"/>
              </a:ext>
            </a:extLst>
          </p:cNvPr>
          <p:cNvSpPr>
            <a:spLocks noChangeAspect="1"/>
          </p:cNvSpPr>
          <p:nvPr/>
        </p:nvSpPr>
        <p:spPr>
          <a:xfrm rot="5400000">
            <a:off x="1582952" y="4266715"/>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8" name="Graphic 17" descr="Sad face with no fill">
            <a:extLst>
              <a:ext uri="{FF2B5EF4-FFF2-40B4-BE49-F238E27FC236}">
                <a16:creationId xmlns:a16="http://schemas.microsoft.com/office/drawing/2014/main" id="{8B32A6A8-58E0-C243-AE43-E46C096804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8682" y="2988104"/>
            <a:ext cx="696218" cy="696218"/>
          </a:xfrm>
          <a:prstGeom prst="rect">
            <a:avLst/>
          </a:prstGeom>
        </p:spPr>
      </p:pic>
      <p:pic>
        <p:nvPicPr>
          <p:cNvPr id="20" name="Graphic 19" descr="Smiling face with no fill">
            <a:extLst>
              <a:ext uri="{FF2B5EF4-FFF2-40B4-BE49-F238E27FC236}">
                <a16:creationId xmlns:a16="http://schemas.microsoft.com/office/drawing/2014/main" id="{D91C4CD2-2344-DF40-A7DA-38AF2CC5F8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8703" y="4320400"/>
            <a:ext cx="668491" cy="668491"/>
          </a:xfrm>
          <a:prstGeom prst="rect">
            <a:avLst/>
          </a:prstGeom>
        </p:spPr>
      </p:pic>
    </p:spTree>
    <p:extLst>
      <p:ext uri="{BB962C8B-B14F-4D97-AF65-F5344CB8AC3E}">
        <p14:creationId xmlns:p14="http://schemas.microsoft.com/office/powerpoint/2010/main" val="821099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模型假定</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19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模型假定</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5657EFF-8C9E-1D43-99FB-2664A6530E30}"/>
                  </a:ext>
                </a:extLst>
              </p:cNvPr>
              <p:cNvSpPr/>
              <p:nvPr/>
            </p:nvSpPr>
            <p:spPr>
              <a:xfrm>
                <a:off x="3637532" y="1132960"/>
                <a:ext cx="5174557" cy="1479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CN" sz="2000" i="1">
                              <a:solidFill>
                                <a:srgbClr val="836967"/>
                              </a:solidFill>
                              <a:latin typeface="Cambria Math" panose="02040503050406030204" pitchFamily="18" charset="0"/>
                            </a:rPr>
                          </m:ctrlPr>
                        </m:dPr>
                        <m:e>
                          <m:m>
                            <m:mPr>
                              <m:plcHide m:val="on"/>
                              <m:mcs>
                                <m:mc>
                                  <m:mcPr>
                                    <m:count m:val="1"/>
                                    <m:mcJc m:val="center"/>
                                  </m:mcPr>
                                </m:mc>
                              </m:mcs>
                              <m:ctrlPr>
                                <a:rPr lang="en-CN" sz="2000" i="1">
                                  <a:solidFill>
                                    <a:srgbClr val="836967"/>
                                  </a:solidFill>
                                  <a:latin typeface="Cambria Math" panose="02040503050406030204" pitchFamily="18" charset="0"/>
                                </a:rPr>
                              </m:ctrlPr>
                            </m:mP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0">
                                        <a:latin typeface="Cambria Math" panose="02040503050406030204" pitchFamily="18" charset="0"/>
                                      </a:rPr>
                                      <m:t>1</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0</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1</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11</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2</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12</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1">
                                        <a:latin typeface="Cambria Math" panose="02040503050406030204" pitchFamily="18" charset="0"/>
                                      </a:rPr>
                                      <m:t>𝑝</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m:t>
                                    </m:r>
                                    <m:r>
                                      <a:rPr lang="en-CN" sz="2000" i="1">
                                        <a:latin typeface="Cambria Math" panose="02040503050406030204" pitchFamily="18" charset="0"/>
                                      </a:rPr>
                                      <m:t>𝑝</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0">
                                        <a:latin typeface="Cambria Math" panose="02040503050406030204" pitchFamily="18" charset="0"/>
                                      </a:rPr>
                                      <m:t>1</m:t>
                                    </m:r>
                                  </m:sub>
                                </m:sSub>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0">
                                        <a:latin typeface="Cambria Math" panose="02040503050406030204" pitchFamily="18" charset="0"/>
                                      </a:rPr>
                                      <m:t>2</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0</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1</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21</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2</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22</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1">
                                        <a:latin typeface="Cambria Math" panose="02040503050406030204" pitchFamily="18" charset="0"/>
                                      </a:rPr>
                                      <m:t>𝑝</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m:t>
                                    </m:r>
                                    <m:r>
                                      <a:rPr lang="en-CN" sz="2000" i="1">
                                        <a:latin typeface="Cambria Math" panose="02040503050406030204" pitchFamily="18" charset="0"/>
                                      </a:rPr>
                                      <m:t>𝑝</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0">
                                        <a:latin typeface="Cambria Math" panose="02040503050406030204" pitchFamily="18" charset="0"/>
                                      </a:rPr>
                                      <m:t>2</m:t>
                                    </m:r>
                                  </m:sub>
                                </m:sSub>
                              </m:e>
                            </m:mr>
                            <m:mr>
                              <m:e>
                                <m:r>
                                  <a:rPr lang="en-CN" sz="2000" i="0">
                                    <a:latin typeface="Cambria Math" panose="02040503050406030204" pitchFamily="18" charset="0"/>
                                  </a:rPr>
                                  <m:t>⋯⋯⋯</m:t>
                                </m:r>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1">
                                        <a:latin typeface="Cambria Math" panose="02040503050406030204" pitchFamily="18" charset="0"/>
                                      </a:rPr>
                                      <m:t>𝑛</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0</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1</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m:t>
                                    </m:r>
                                    <m:r>
                                      <a:rPr lang="en-CN" sz="2000" i="0">
                                        <a:latin typeface="Cambria Math" panose="02040503050406030204" pitchFamily="18" charset="0"/>
                                      </a:rPr>
                                      <m:t>1</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2</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m:t>
                                    </m:r>
                                    <m:r>
                                      <a:rPr lang="en-CN" sz="2000" i="0">
                                        <a:latin typeface="Cambria Math" panose="02040503050406030204" pitchFamily="18" charset="0"/>
                                      </a:rPr>
                                      <m:t>2</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1">
                                        <a:latin typeface="Cambria Math" panose="02040503050406030204" pitchFamily="18" charset="0"/>
                                      </a:rPr>
                                      <m:t>𝑝</m:t>
                                    </m:r>
                                  </m:sub>
                                </m:sSub>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𝑛𝑝</m:t>
                                    </m:r>
                                  </m:sub>
                                </m:sSub>
                                <m:r>
                                  <a:rPr lang="en-CN" sz="2000" i="0">
                                    <a:latin typeface="Cambria Math" panose="02040503050406030204" pitchFamily="18" charset="0"/>
                                  </a:rPr>
                                  <m:t>+</m:t>
                                </m:r>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1">
                                        <a:latin typeface="Cambria Math" panose="02040503050406030204" pitchFamily="18" charset="0"/>
                                      </a:rPr>
                                      <m:t>𝑛</m:t>
                                    </m:r>
                                  </m:sub>
                                </m:sSub>
                              </m:e>
                            </m:mr>
                          </m:m>
                        </m:e>
                      </m:d>
                    </m:oMath>
                  </m:oMathPara>
                </a14:m>
                <a:endParaRPr lang="en-CN" sz="2000" dirty="0"/>
              </a:p>
            </p:txBody>
          </p:sp>
        </mc:Choice>
        <mc:Fallback xmlns="">
          <p:sp>
            <p:nvSpPr>
              <p:cNvPr id="3" name="Rectangle 2">
                <a:extLst>
                  <a:ext uri="{FF2B5EF4-FFF2-40B4-BE49-F238E27FC236}">
                    <a16:creationId xmlns:a16="http://schemas.microsoft.com/office/drawing/2014/main" id="{65657EFF-8C9E-1D43-99FB-2664A6530E30}"/>
                  </a:ext>
                </a:extLst>
              </p:cNvPr>
              <p:cNvSpPr>
                <a:spLocks noRot="1" noChangeAspect="1" noMove="1" noResize="1" noEditPoints="1" noAdjustHandles="1" noChangeArrowheads="1" noChangeShapeType="1" noTextEdit="1"/>
              </p:cNvSpPr>
              <p:nvPr/>
            </p:nvSpPr>
            <p:spPr>
              <a:xfrm>
                <a:off x="3637532" y="1132960"/>
                <a:ext cx="5174557" cy="1479764"/>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61CB602-56F9-8F4E-8E01-6EB3689D88DC}"/>
                  </a:ext>
                </a:extLst>
              </p:cNvPr>
              <p:cNvSpPr/>
              <p:nvPr/>
            </p:nvSpPr>
            <p:spPr>
              <a:xfrm>
                <a:off x="3970023" y="2999618"/>
                <a:ext cx="4710264" cy="1366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000" i="1">
                          <a:latin typeface="Cambria Math" panose="02040503050406030204" pitchFamily="18" charset="0"/>
                        </a:rPr>
                        <m:t>𝑦</m:t>
                      </m:r>
                      <m:r>
                        <a:rPr lang="en-CN" sz="2000" i="0">
                          <a:latin typeface="Cambria Math" panose="02040503050406030204" pitchFamily="18" charset="0"/>
                        </a:rPr>
                        <m:t>=</m:t>
                      </m:r>
                      <m:d>
                        <m:dPr>
                          <m:begChr m:val="["/>
                          <m:endChr m:val="]"/>
                          <m:ctrlPr>
                            <a:rPr lang="en-CN" sz="2000" i="1">
                              <a:solidFill>
                                <a:srgbClr val="836967"/>
                              </a:solidFill>
                              <a:latin typeface="Cambria Math" panose="02040503050406030204" pitchFamily="18" charset="0"/>
                            </a:rPr>
                          </m:ctrlPr>
                        </m:dPr>
                        <m:e>
                          <m:m>
                            <m:mPr>
                              <m:plcHide m:val="on"/>
                              <m:mcs>
                                <m:mc>
                                  <m:mcPr>
                                    <m:count m:val="1"/>
                                    <m:mcJc m:val="center"/>
                                  </m:mcPr>
                                </m:mc>
                              </m:mcs>
                              <m:ctrlPr>
                                <a:rPr lang="en-CN" sz="2000" i="1">
                                  <a:solidFill>
                                    <a:srgbClr val="836967"/>
                                  </a:solidFill>
                                  <a:latin typeface="Cambria Math" panose="02040503050406030204" pitchFamily="18" charset="0"/>
                                </a:rPr>
                              </m:ctrlPr>
                            </m:mP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0">
                                        <a:latin typeface="Cambria Math" panose="02040503050406030204" pitchFamily="18" charset="0"/>
                                      </a:rPr>
                                      <m:t>1</m:t>
                                    </m:r>
                                  </m:sub>
                                </m:sSub>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0">
                                        <a:latin typeface="Cambria Math" panose="02040503050406030204" pitchFamily="18" charset="0"/>
                                      </a:rPr>
                                      <m:t>2</m:t>
                                    </m:r>
                                  </m:sub>
                                </m:sSub>
                              </m:e>
                            </m:mr>
                            <m:mr>
                              <m:e>
                                <m:r>
                                  <a:rPr lang="en-CN" sz="2000" i="0">
                                    <a:latin typeface="Cambria Math" panose="02040503050406030204" pitchFamily="18" charset="0"/>
                                  </a:rPr>
                                  <m:t>⋮</m:t>
                                </m:r>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𝑦</m:t>
                                    </m:r>
                                  </m:e>
                                  <m:sub>
                                    <m:r>
                                      <a:rPr lang="en-CN" sz="2000" i="1">
                                        <a:latin typeface="Cambria Math" panose="02040503050406030204" pitchFamily="18" charset="0"/>
                                      </a:rPr>
                                      <m:t>𝑛</m:t>
                                    </m:r>
                                  </m:sub>
                                </m:sSub>
                              </m:e>
                            </m:mr>
                          </m:m>
                        </m:e>
                      </m:d>
                      <m:r>
                        <a:rPr lang="en-CN" sz="2000" i="0">
                          <a:latin typeface="Cambria Math" panose="02040503050406030204" pitchFamily="18" charset="0"/>
                        </a:rPr>
                        <m:t> </m:t>
                      </m:r>
                      <m:r>
                        <a:rPr lang="en-CN" sz="2000" i="1">
                          <a:latin typeface="Cambria Math" panose="02040503050406030204" pitchFamily="18" charset="0"/>
                        </a:rPr>
                        <m:t>𝑋</m:t>
                      </m:r>
                      <m:r>
                        <a:rPr lang="en-CN" sz="2000" i="0">
                          <a:latin typeface="Cambria Math" panose="02040503050406030204" pitchFamily="18" charset="0"/>
                        </a:rPr>
                        <m:t>=</m:t>
                      </m:r>
                      <m:d>
                        <m:dPr>
                          <m:begChr m:val="["/>
                          <m:endChr m:val="]"/>
                          <m:ctrlPr>
                            <a:rPr lang="en-CN" sz="2000" i="1">
                              <a:solidFill>
                                <a:srgbClr val="836967"/>
                              </a:solidFill>
                              <a:latin typeface="Cambria Math" panose="02040503050406030204" pitchFamily="18" charset="0"/>
                            </a:rPr>
                          </m:ctrlPr>
                        </m:dPr>
                        <m:e>
                          <m:m>
                            <m:mPr>
                              <m:plcHide m:val="on"/>
                              <m:mcs>
                                <m:mc>
                                  <m:mcPr>
                                    <m:count m:val="5"/>
                                    <m:mcJc m:val="center"/>
                                  </m:mcPr>
                                </m:mc>
                              </m:mcs>
                              <m:ctrlPr>
                                <a:rPr lang="en-CN" sz="2000" i="1">
                                  <a:solidFill>
                                    <a:srgbClr val="836967"/>
                                  </a:solidFill>
                                  <a:latin typeface="Cambria Math" panose="02040503050406030204" pitchFamily="18" charset="0"/>
                                </a:rPr>
                              </m:ctrlPr>
                            </m:mPr>
                            <m:mr>
                              <m:e>
                                <m:r>
                                  <a:rPr lang="en-CN" sz="2000" i="0">
                                    <a:latin typeface="Cambria Math" panose="02040503050406030204" pitchFamily="18" charset="0"/>
                                  </a:rPr>
                                  <m:t>1</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11</m:t>
                                    </m:r>
                                  </m:sub>
                                </m:sSub>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12</m:t>
                                    </m:r>
                                  </m:sub>
                                </m:sSub>
                              </m:e>
                              <m:e>
                                <m:r>
                                  <a:rPr lang="en-CN" sz="2000" i="0">
                                    <a:latin typeface="Cambria Math" panose="02040503050406030204" pitchFamily="18" charset="0"/>
                                  </a:rPr>
                                  <m:t>⋯</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1</m:t>
                                    </m:r>
                                    <m:r>
                                      <a:rPr lang="en-CN" sz="2000" i="1">
                                        <a:latin typeface="Cambria Math" panose="02040503050406030204" pitchFamily="18" charset="0"/>
                                      </a:rPr>
                                      <m:t>𝑝</m:t>
                                    </m:r>
                                  </m:sub>
                                </m:sSub>
                              </m:e>
                            </m:mr>
                            <m:mr>
                              <m:e>
                                <m:r>
                                  <a:rPr lang="en-CN" sz="2000" i="0">
                                    <a:latin typeface="Cambria Math" panose="02040503050406030204" pitchFamily="18" charset="0"/>
                                  </a:rPr>
                                  <m:t>1</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21</m:t>
                                    </m:r>
                                  </m:sub>
                                </m:sSub>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22</m:t>
                                    </m:r>
                                  </m:sub>
                                </m:sSub>
                              </m:e>
                              <m:e>
                                <m:r>
                                  <a:rPr lang="en-CN" sz="2000" i="0">
                                    <a:latin typeface="Cambria Math" panose="02040503050406030204" pitchFamily="18" charset="0"/>
                                  </a:rPr>
                                  <m:t>⋯</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0">
                                        <a:latin typeface="Cambria Math" panose="02040503050406030204" pitchFamily="18" charset="0"/>
                                      </a:rPr>
                                      <m:t>2</m:t>
                                    </m:r>
                                    <m:r>
                                      <a:rPr lang="en-CN" sz="2000" i="1">
                                        <a:latin typeface="Cambria Math" panose="02040503050406030204" pitchFamily="18" charset="0"/>
                                      </a:rPr>
                                      <m:t>𝑝</m:t>
                                    </m:r>
                                  </m:sub>
                                </m:sSub>
                              </m:e>
                            </m:mr>
                            <m:mr>
                              <m:e>
                                <m:r>
                                  <a:rPr lang="en-CN" sz="2000" i="0">
                                    <a:latin typeface="Cambria Math" panose="02040503050406030204" pitchFamily="18" charset="0"/>
                                  </a:rPr>
                                  <m:t>⋮</m:t>
                                </m:r>
                              </m:e>
                              <m:e>
                                <m:r>
                                  <a:rPr lang="en-CN" sz="2000" i="0">
                                    <a:latin typeface="Cambria Math" panose="02040503050406030204" pitchFamily="18" charset="0"/>
                                  </a:rPr>
                                  <m:t>⋮</m:t>
                                </m:r>
                              </m:e>
                              <m:e>
                                <m:r>
                                  <a:rPr lang="en-CN" sz="2000" i="0">
                                    <a:latin typeface="Cambria Math" panose="02040503050406030204" pitchFamily="18" charset="0"/>
                                  </a:rPr>
                                  <m:t>⋮</m:t>
                                </m:r>
                              </m:e>
                              <m:e/>
                              <m:e>
                                <m:r>
                                  <a:rPr lang="en-CN" sz="2000" i="0">
                                    <a:latin typeface="Cambria Math" panose="02040503050406030204" pitchFamily="18" charset="0"/>
                                  </a:rPr>
                                  <m:t>⋮</m:t>
                                </m:r>
                              </m:e>
                            </m:mr>
                            <m:mr>
                              <m:e>
                                <m:r>
                                  <a:rPr lang="en-CN" sz="2000" i="0">
                                    <a:latin typeface="Cambria Math" panose="02040503050406030204" pitchFamily="18" charset="0"/>
                                  </a:rPr>
                                  <m:t>1</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m:t>
                                    </m:r>
                                    <m:r>
                                      <a:rPr lang="en-CN" sz="2000" i="0">
                                        <a:latin typeface="Cambria Math" panose="02040503050406030204" pitchFamily="18" charset="0"/>
                                      </a:rPr>
                                      <m:t>1</m:t>
                                    </m:r>
                                  </m:sub>
                                </m:sSub>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m:t>
                                    </m:r>
                                    <m:r>
                                      <a:rPr lang="en-CN" sz="2000" i="0">
                                        <a:latin typeface="Cambria Math" panose="02040503050406030204" pitchFamily="18" charset="0"/>
                                      </a:rPr>
                                      <m:t>2</m:t>
                                    </m:r>
                                  </m:sub>
                                </m:sSub>
                              </m:e>
                              <m:e>
                                <m:r>
                                  <a:rPr lang="en-CN" sz="2000" i="0">
                                    <a:latin typeface="Cambria Math" panose="02040503050406030204" pitchFamily="18" charset="0"/>
                                  </a:rPr>
                                  <m:t>⋯</m:t>
                                </m:r>
                              </m:e>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𝑥</m:t>
                                    </m:r>
                                  </m:e>
                                  <m:sub>
                                    <m:r>
                                      <a:rPr lang="en-CN" sz="2000" i="1">
                                        <a:latin typeface="Cambria Math" panose="02040503050406030204" pitchFamily="18" charset="0"/>
                                      </a:rPr>
                                      <m:t>𝑛𝑝</m:t>
                                    </m:r>
                                  </m:sub>
                                </m:sSub>
                              </m:e>
                            </m:mr>
                          </m:m>
                        </m:e>
                      </m:d>
                    </m:oMath>
                  </m:oMathPara>
                </a14:m>
                <a:endParaRPr lang="en-CN" sz="2000" dirty="0"/>
              </a:p>
            </p:txBody>
          </p:sp>
        </mc:Choice>
        <mc:Fallback xmlns="">
          <p:sp>
            <p:nvSpPr>
              <p:cNvPr id="9" name="Rectangle 8">
                <a:extLst>
                  <a:ext uri="{FF2B5EF4-FFF2-40B4-BE49-F238E27FC236}">
                    <a16:creationId xmlns:a16="http://schemas.microsoft.com/office/drawing/2014/main" id="{361CB602-56F9-8F4E-8E01-6EB3689D88DC}"/>
                  </a:ext>
                </a:extLst>
              </p:cNvPr>
              <p:cNvSpPr>
                <a:spLocks noRot="1" noChangeAspect="1" noMove="1" noResize="1" noEditPoints="1" noAdjustHandles="1" noChangeArrowheads="1" noChangeShapeType="1" noTextEdit="1"/>
              </p:cNvSpPr>
              <p:nvPr/>
            </p:nvSpPr>
            <p:spPr>
              <a:xfrm>
                <a:off x="3970023" y="2999618"/>
                <a:ext cx="4710264" cy="1366849"/>
              </a:xfrm>
              <a:prstGeom prst="rect">
                <a:avLst/>
              </a:prstGeom>
              <a:blipFill>
                <a:blip r:embed="rId3"/>
                <a:stretch>
                  <a:fillRect b="-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7C2229D-625C-034C-961B-5C471C5766C0}"/>
                  </a:ext>
                </a:extLst>
              </p:cNvPr>
              <p:cNvSpPr/>
              <p:nvPr/>
            </p:nvSpPr>
            <p:spPr>
              <a:xfrm>
                <a:off x="4999251" y="4753361"/>
                <a:ext cx="2451120"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000" i="1">
                          <a:latin typeface="Cambria Math" panose="02040503050406030204" pitchFamily="18" charset="0"/>
                        </a:rPr>
                        <m:t>𝛽</m:t>
                      </m:r>
                      <m:r>
                        <a:rPr lang="en-CN" sz="2000" i="0">
                          <a:latin typeface="Cambria Math" panose="02040503050406030204" pitchFamily="18" charset="0"/>
                        </a:rPr>
                        <m:t>=</m:t>
                      </m:r>
                      <m:d>
                        <m:dPr>
                          <m:begChr m:val="["/>
                          <m:endChr m:val="]"/>
                          <m:ctrlPr>
                            <a:rPr lang="en-CN" sz="2000" i="1">
                              <a:solidFill>
                                <a:srgbClr val="836967"/>
                              </a:solidFill>
                              <a:latin typeface="Cambria Math" panose="02040503050406030204" pitchFamily="18" charset="0"/>
                            </a:rPr>
                          </m:ctrlPr>
                        </m:dPr>
                        <m:e>
                          <m:m>
                            <m:mPr>
                              <m:plcHide m:val="on"/>
                              <m:mcs>
                                <m:mc>
                                  <m:mcPr>
                                    <m:count m:val="1"/>
                                    <m:mcJc m:val="center"/>
                                  </m:mcPr>
                                </m:mc>
                              </m:mcs>
                              <m:ctrlPr>
                                <a:rPr lang="en-CN" sz="2000" i="1">
                                  <a:solidFill>
                                    <a:srgbClr val="836967"/>
                                  </a:solidFill>
                                  <a:latin typeface="Cambria Math" panose="02040503050406030204" pitchFamily="18" charset="0"/>
                                </a:rPr>
                              </m:ctrlPr>
                            </m:mP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0</m:t>
                                    </m:r>
                                  </m:sub>
                                </m:sSub>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0">
                                        <a:latin typeface="Cambria Math" panose="02040503050406030204" pitchFamily="18" charset="0"/>
                                      </a:rPr>
                                      <m:t>1</m:t>
                                    </m:r>
                                  </m:sub>
                                </m:sSub>
                              </m:e>
                            </m:mr>
                            <m:mr>
                              <m:e>
                                <m:r>
                                  <a:rPr lang="en-CN" sz="2000" i="0">
                                    <a:latin typeface="Cambria Math" panose="02040503050406030204" pitchFamily="18" charset="0"/>
                                  </a:rPr>
                                  <m:t>⋮</m:t>
                                </m:r>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𝛽</m:t>
                                    </m:r>
                                  </m:e>
                                  <m:sub>
                                    <m:r>
                                      <a:rPr lang="en-CN" sz="2000" i="1">
                                        <a:latin typeface="Cambria Math" panose="02040503050406030204" pitchFamily="18" charset="0"/>
                                      </a:rPr>
                                      <m:t>𝑝</m:t>
                                    </m:r>
                                  </m:sub>
                                </m:sSub>
                              </m:e>
                            </m:mr>
                          </m:m>
                        </m:e>
                      </m:d>
                      <m:r>
                        <a:rPr lang="en-CN" sz="2000" i="0">
                          <a:latin typeface="Cambria Math" panose="02040503050406030204" pitchFamily="18" charset="0"/>
                        </a:rPr>
                        <m:t> </m:t>
                      </m:r>
                      <m:r>
                        <a:rPr lang="en-CN" sz="2000" i="1">
                          <a:latin typeface="Cambria Math" panose="02040503050406030204" pitchFamily="18" charset="0"/>
                        </a:rPr>
                        <m:t>𝜀</m:t>
                      </m:r>
                      <m:r>
                        <a:rPr lang="en-CN" sz="2000" i="0">
                          <a:latin typeface="Cambria Math" panose="02040503050406030204" pitchFamily="18" charset="0"/>
                        </a:rPr>
                        <m:t>=</m:t>
                      </m:r>
                      <m:d>
                        <m:dPr>
                          <m:begChr m:val="["/>
                          <m:endChr m:val="]"/>
                          <m:ctrlPr>
                            <a:rPr lang="en-CN" sz="2000" i="1">
                              <a:solidFill>
                                <a:srgbClr val="836967"/>
                              </a:solidFill>
                              <a:latin typeface="Cambria Math" panose="02040503050406030204" pitchFamily="18" charset="0"/>
                            </a:rPr>
                          </m:ctrlPr>
                        </m:dPr>
                        <m:e>
                          <m:m>
                            <m:mPr>
                              <m:plcHide m:val="on"/>
                              <m:mcs>
                                <m:mc>
                                  <m:mcPr>
                                    <m:count m:val="1"/>
                                    <m:mcJc m:val="center"/>
                                  </m:mcPr>
                                </m:mc>
                              </m:mcs>
                              <m:ctrlPr>
                                <a:rPr lang="en-CN" sz="2000" i="1">
                                  <a:solidFill>
                                    <a:srgbClr val="836967"/>
                                  </a:solidFill>
                                  <a:latin typeface="Cambria Math" panose="02040503050406030204" pitchFamily="18" charset="0"/>
                                </a:rPr>
                              </m:ctrlPr>
                            </m:mP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0">
                                        <a:latin typeface="Cambria Math" panose="02040503050406030204" pitchFamily="18" charset="0"/>
                                      </a:rPr>
                                      <m:t>1</m:t>
                                    </m:r>
                                  </m:sub>
                                </m:sSub>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0">
                                        <a:latin typeface="Cambria Math" panose="02040503050406030204" pitchFamily="18" charset="0"/>
                                      </a:rPr>
                                      <m:t>2</m:t>
                                    </m:r>
                                  </m:sub>
                                </m:sSub>
                              </m:e>
                            </m:mr>
                            <m:mr>
                              <m:e>
                                <m:r>
                                  <a:rPr lang="en-CN" sz="2000" i="0">
                                    <a:latin typeface="Cambria Math" panose="02040503050406030204" pitchFamily="18" charset="0"/>
                                  </a:rPr>
                                  <m:t>⋮</m:t>
                                </m:r>
                              </m:e>
                            </m:mr>
                            <m:mr>
                              <m:e>
                                <m:sSub>
                                  <m:sSubPr>
                                    <m:ctrlPr>
                                      <a:rPr lang="en-CN" sz="2000" i="1">
                                        <a:solidFill>
                                          <a:srgbClr val="836967"/>
                                        </a:solidFill>
                                        <a:latin typeface="Cambria Math" panose="02040503050406030204" pitchFamily="18" charset="0"/>
                                      </a:rPr>
                                    </m:ctrlPr>
                                  </m:sSubPr>
                                  <m:e>
                                    <m:r>
                                      <a:rPr lang="en-CN" sz="2000" i="1">
                                        <a:latin typeface="Cambria Math" panose="02040503050406030204" pitchFamily="18" charset="0"/>
                                      </a:rPr>
                                      <m:t>𝜀</m:t>
                                    </m:r>
                                  </m:e>
                                  <m:sub>
                                    <m:r>
                                      <a:rPr lang="en-CN" sz="2000" i="1">
                                        <a:latin typeface="Cambria Math" panose="02040503050406030204" pitchFamily="18" charset="0"/>
                                      </a:rPr>
                                      <m:t>𝑛</m:t>
                                    </m:r>
                                  </m:sub>
                                </m:sSub>
                              </m:e>
                            </m:mr>
                          </m:m>
                        </m:e>
                      </m:d>
                    </m:oMath>
                  </m:oMathPara>
                </a14:m>
                <a:endParaRPr lang="en-CN" sz="2000" dirty="0"/>
              </a:p>
            </p:txBody>
          </p:sp>
        </mc:Choice>
        <mc:Fallback xmlns="">
          <p:sp>
            <p:nvSpPr>
              <p:cNvPr id="11" name="Rectangle 10">
                <a:extLst>
                  <a:ext uri="{FF2B5EF4-FFF2-40B4-BE49-F238E27FC236}">
                    <a16:creationId xmlns:a16="http://schemas.microsoft.com/office/drawing/2014/main" id="{F7C2229D-625C-034C-961B-5C471C5766C0}"/>
                  </a:ext>
                </a:extLst>
              </p:cNvPr>
              <p:cNvSpPr>
                <a:spLocks noRot="1" noChangeAspect="1" noMove="1" noResize="1" noEditPoints="1" noAdjustHandles="1" noChangeArrowheads="1" noChangeShapeType="1" noTextEdit="1"/>
              </p:cNvSpPr>
              <p:nvPr/>
            </p:nvSpPr>
            <p:spPr>
              <a:xfrm>
                <a:off x="4999251" y="4753361"/>
                <a:ext cx="2451120" cy="1313436"/>
              </a:xfrm>
              <a:prstGeom prst="rect">
                <a:avLst/>
              </a:prstGeom>
              <a:blipFill>
                <a:blip r:embed="rId4"/>
                <a:stretch>
                  <a:fillRect b="-3846"/>
                </a:stretch>
              </a:blipFill>
            </p:spPr>
            <p:txBody>
              <a:bodyPr/>
              <a:lstStyle/>
              <a:p>
                <a:r>
                  <a:rPr lang="en-CN">
                    <a:noFill/>
                  </a:rPr>
                  <a:t> </a:t>
                </a:r>
              </a:p>
            </p:txBody>
          </p:sp>
        </mc:Fallback>
      </mc:AlternateContent>
      <p:sp>
        <p:nvSpPr>
          <p:cNvPr id="15" name="矩形 10">
            <a:extLst>
              <a:ext uri="{FF2B5EF4-FFF2-40B4-BE49-F238E27FC236}">
                <a16:creationId xmlns:a16="http://schemas.microsoft.com/office/drawing/2014/main" id="{9AE5FD2B-F34E-F744-9F8B-7E0BC8DCA115}"/>
              </a:ext>
            </a:extLst>
          </p:cNvPr>
          <p:cNvSpPr/>
          <p:nvPr/>
        </p:nvSpPr>
        <p:spPr>
          <a:xfrm>
            <a:off x="1212476" y="4303361"/>
            <a:ext cx="2019983" cy="450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99CDB9F-DDB6-E448-913E-DA264107EA21}"/>
                  </a:ext>
                </a:extLst>
              </p:cNvPr>
              <p:cNvSpPr/>
              <p:nvPr/>
            </p:nvSpPr>
            <p:spPr>
              <a:xfrm>
                <a:off x="1476824" y="4303361"/>
                <a:ext cx="15199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sz="2000" b="1" i="1" smtClean="0">
                          <a:solidFill>
                            <a:schemeClr val="bg1"/>
                          </a:solidFill>
                          <a:latin typeface="Cambria Math" panose="02040503050406030204" pitchFamily="18" charset="0"/>
                        </a:rPr>
                        <m:t>𝒚</m:t>
                      </m:r>
                      <m:r>
                        <a:rPr lang="en-CN" sz="2000" b="1" i="0">
                          <a:solidFill>
                            <a:schemeClr val="bg1"/>
                          </a:solidFill>
                          <a:latin typeface="Cambria Math" panose="02040503050406030204" pitchFamily="18" charset="0"/>
                        </a:rPr>
                        <m:t>=</m:t>
                      </m:r>
                      <m:r>
                        <a:rPr lang="en-CN" sz="2000" b="1" i="1">
                          <a:solidFill>
                            <a:schemeClr val="bg1"/>
                          </a:solidFill>
                          <a:latin typeface="Cambria Math" panose="02040503050406030204" pitchFamily="18" charset="0"/>
                        </a:rPr>
                        <m:t>𝑿</m:t>
                      </m:r>
                      <m:r>
                        <a:rPr lang="en-CN" sz="2000" b="1" i="1">
                          <a:solidFill>
                            <a:schemeClr val="bg1"/>
                          </a:solidFill>
                          <a:latin typeface="Cambria Math" panose="02040503050406030204" pitchFamily="18" charset="0"/>
                        </a:rPr>
                        <m:t>𝜷</m:t>
                      </m:r>
                      <m:r>
                        <a:rPr lang="en-CN" sz="2000" b="1" i="0">
                          <a:solidFill>
                            <a:schemeClr val="bg1"/>
                          </a:solidFill>
                          <a:latin typeface="Cambria Math" panose="02040503050406030204" pitchFamily="18" charset="0"/>
                        </a:rPr>
                        <m:t>+</m:t>
                      </m:r>
                      <m:r>
                        <a:rPr lang="en-CN" sz="2000" b="1" i="1">
                          <a:solidFill>
                            <a:schemeClr val="bg1"/>
                          </a:solidFill>
                          <a:latin typeface="Cambria Math" panose="02040503050406030204" pitchFamily="18" charset="0"/>
                        </a:rPr>
                        <m:t>𝜺</m:t>
                      </m:r>
                    </m:oMath>
                  </m:oMathPara>
                </a14:m>
                <a:endParaRPr lang="en-CN" sz="2000" b="1" dirty="0">
                  <a:solidFill>
                    <a:schemeClr val="bg1"/>
                  </a:solidFill>
                </a:endParaRPr>
              </a:p>
            </p:txBody>
          </p:sp>
        </mc:Choice>
        <mc:Fallback xmlns="">
          <p:sp>
            <p:nvSpPr>
              <p:cNvPr id="4" name="Rectangle 3">
                <a:extLst>
                  <a:ext uri="{FF2B5EF4-FFF2-40B4-BE49-F238E27FC236}">
                    <a16:creationId xmlns:a16="http://schemas.microsoft.com/office/drawing/2014/main" id="{999CDB9F-DDB6-E448-913E-DA264107EA21}"/>
                  </a:ext>
                </a:extLst>
              </p:cNvPr>
              <p:cNvSpPr>
                <a:spLocks noRot="1" noChangeAspect="1" noMove="1" noResize="1" noEditPoints="1" noAdjustHandles="1" noChangeArrowheads="1" noChangeShapeType="1" noTextEdit="1"/>
              </p:cNvSpPr>
              <p:nvPr/>
            </p:nvSpPr>
            <p:spPr>
              <a:xfrm>
                <a:off x="1476824" y="4303361"/>
                <a:ext cx="1519967" cy="400110"/>
              </a:xfrm>
              <a:prstGeom prst="rect">
                <a:avLst/>
              </a:prstGeom>
              <a:blipFill>
                <a:blip r:embed="rId5"/>
                <a:stretch>
                  <a:fillRect b="-12121"/>
                </a:stretch>
              </a:blipFill>
            </p:spPr>
            <p:txBody>
              <a:bodyPr/>
              <a:lstStyle/>
              <a:p>
                <a:r>
                  <a:rPr lang="en-CN">
                    <a:noFill/>
                  </a:rPr>
                  <a:t> </a:t>
                </a:r>
              </a:p>
            </p:txBody>
          </p:sp>
        </mc:Fallback>
      </mc:AlternateContent>
    </p:spTree>
    <p:extLst>
      <p:ext uri="{BB962C8B-B14F-4D97-AF65-F5344CB8AC3E}">
        <p14:creationId xmlns:p14="http://schemas.microsoft.com/office/powerpoint/2010/main" val="1470333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
            <a:extLst>
              <a:ext uri="{FF2B5EF4-FFF2-40B4-BE49-F238E27FC236}">
                <a16:creationId xmlns:a16="http://schemas.microsoft.com/office/drawing/2014/main" id="{AC97545F-7822-A847-8AB5-8B5325510716}"/>
              </a:ext>
            </a:extLst>
          </p:cNvPr>
          <p:cNvSpPr/>
          <p:nvPr/>
        </p:nvSpPr>
        <p:spPr>
          <a:xfrm>
            <a:off x="0" y="5128529"/>
            <a:ext cx="12192000" cy="1659581"/>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模型假定</a:t>
            </a:r>
          </a:p>
        </p:txBody>
      </p:sp>
      <p:sp>
        <p:nvSpPr>
          <p:cNvPr id="8" name="六边形 6">
            <a:extLst>
              <a:ext uri="{FF2B5EF4-FFF2-40B4-BE49-F238E27FC236}">
                <a16:creationId xmlns:a16="http://schemas.microsoft.com/office/drawing/2014/main" id="{65CC2765-F26B-C846-B226-FD8117D2A73D}"/>
              </a:ext>
            </a:extLst>
          </p:cNvPr>
          <p:cNvSpPr>
            <a:spLocks noChangeAspect="1"/>
          </p:cNvSpPr>
          <p:nvPr/>
        </p:nvSpPr>
        <p:spPr>
          <a:xfrm rot="5400000">
            <a:off x="1582951" y="1397823"/>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0" name="六边形 9">
            <a:extLst>
              <a:ext uri="{FF2B5EF4-FFF2-40B4-BE49-F238E27FC236}">
                <a16:creationId xmlns:a16="http://schemas.microsoft.com/office/drawing/2014/main" id="{36610AD3-7859-F84C-B835-843FF5A437DB}"/>
              </a:ext>
            </a:extLst>
          </p:cNvPr>
          <p:cNvSpPr>
            <a:spLocks noChangeAspect="1"/>
          </p:cNvSpPr>
          <p:nvPr/>
        </p:nvSpPr>
        <p:spPr>
          <a:xfrm rot="5400000">
            <a:off x="1590834" y="2591921"/>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6703B7E1-C36E-1C48-8A5C-970B83851E4C}"/>
              </a:ext>
            </a:extLst>
          </p:cNvPr>
          <p:cNvSpPr/>
          <p:nvPr/>
        </p:nvSpPr>
        <p:spPr>
          <a:xfrm>
            <a:off x="2799972" y="1507390"/>
            <a:ext cx="8401428" cy="87863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自变量矩阵满秩</a:t>
            </a:r>
            <a:endParaRPr lang="en-US" altLang="zh-CN"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当</a:t>
            </a:r>
            <a:r>
              <a:rPr lang="en-US"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矩阵不满秩时，存在</a:t>
            </a:r>
            <a:r>
              <a:rPr lang="en-US"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的某一列可以被其他列通过线性组合的形式表示</a:t>
            </a:r>
            <a:endParaRPr lang="zh-CN" altLang="en-US" sz="16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3BAF112-6846-CA4D-B1E5-169FA0183A66}"/>
                  </a:ext>
                </a:extLst>
              </p:cNvPr>
              <p:cNvSpPr/>
              <p:nvPr/>
            </p:nvSpPr>
            <p:spPr>
              <a:xfrm>
                <a:off x="2799970" y="2693727"/>
                <a:ext cx="8401430" cy="9326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随机误差项</a:t>
                </a:r>
                <a14:m>
                  <m:oMath xmlns:m="http://schemas.openxmlformats.org/officeDocument/2006/math">
                    <m:sSub>
                      <m:sSubPr>
                        <m:ctrlPr>
                          <a:rPr lang="en-CN" b="1" i="1">
                            <a:latin typeface="Cambria Math" panose="02040503050406030204" pitchFamily="18" charset="0"/>
                          </a:rPr>
                        </m:ctrlPr>
                      </m:sSubPr>
                      <m:e>
                        <m:r>
                          <a:rPr lang="en-US" b="1" i="1">
                            <a:latin typeface="Cambria Math" panose="02040503050406030204" pitchFamily="18" charset="0"/>
                          </a:rPr>
                          <m:t>𝜺</m:t>
                        </m:r>
                      </m:e>
                      <m:sub>
                        <m:r>
                          <a:rPr lang="en-US" b="1" i="1">
                            <a:latin typeface="Cambria Math" panose="02040503050406030204" pitchFamily="18" charset="0"/>
                          </a:rPr>
                          <m:t>𝒊</m:t>
                        </m:r>
                      </m:sub>
                    </m:sSub>
                  </m:oMath>
                </a14:m>
                <a:r>
                  <a:rPr lang="zh-CN" altLang="en-US" b="1" dirty="0">
                    <a:latin typeface="Microsoft YaHei" panose="020B0503020204020204" pitchFamily="34" charset="-122"/>
                    <a:ea typeface="Microsoft YaHei" panose="020B0503020204020204" pitchFamily="34" charset="-122"/>
                  </a:rPr>
                  <a:t>独立同分布</a:t>
                </a:r>
                <a:endParaRPr lang="en-US" altLang="zh-CN" b="1"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𝑖</m:t>
                              </m:r>
                            </m:sub>
                          </m:sSub>
                        </m:e>
                      </m:d>
                      <m:r>
                        <a:rPr lang="en-US" i="1">
                          <a:latin typeface="Cambria Math" panose="02040503050406030204" pitchFamily="18" charset="0"/>
                        </a:rPr>
                        <m:t>=0,  </m:t>
                      </m:r>
                      <m:r>
                        <a:rPr lang="en-US" i="1">
                          <a:latin typeface="Cambria Math" panose="02040503050406030204" pitchFamily="18" charset="0"/>
                        </a:rPr>
                        <m:t>𝑣𝑎𝑟</m:t>
                      </m:r>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𝑖</m:t>
                              </m:r>
                            </m:sub>
                          </m:sSub>
                        </m:e>
                      </m:d>
                      <m:r>
                        <a:rPr lang="en-US" i="1">
                          <a:latin typeface="Cambria Math" panose="02040503050406030204" pitchFamily="18" charset="0"/>
                        </a:rPr>
                        <m:t>=</m:t>
                      </m:r>
                      <m:sSup>
                        <m:sSupPr>
                          <m:ctrlPr>
                            <a:rPr lang="en-CN"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13" name="矩形 12">
                <a:extLst>
                  <a:ext uri="{FF2B5EF4-FFF2-40B4-BE49-F238E27FC236}">
                    <a16:creationId xmlns:a16="http://schemas.microsoft.com/office/drawing/2014/main" id="{43BAF112-6846-CA4D-B1E5-169FA0183A66}"/>
                  </a:ext>
                </a:extLst>
              </p:cNvPr>
              <p:cNvSpPr>
                <a:spLocks noRot="1" noChangeAspect="1" noMove="1" noResize="1" noEditPoints="1" noAdjustHandles="1" noChangeArrowheads="1" noChangeShapeType="1" noTextEdit="1"/>
              </p:cNvSpPr>
              <p:nvPr/>
            </p:nvSpPr>
            <p:spPr>
              <a:xfrm>
                <a:off x="2799970" y="2693727"/>
                <a:ext cx="8401430" cy="932691"/>
              </a:xfrm>
              <a:prstGeom prst="rect">
                <a:avLst/>
              </a:prstGeom>
              <a:blipFill>
                <a:blip r:embed="rId2"/>
                <a:stretch>
                  <a:fillRect l="-452"/>
                </a:stretch>
              </a:blipFill>
            </p:spPr>
            <p:txBody>
              <a:bodyPr/>
              <a:lstStyle/>
              <a:p>
                <a:r>
                  <a:rPr lang="en-CN">
                    <a:noFill/>
                  </a:rPr>
                  <a:t> </a:t>
                </a:r>
              </a:p>
            </p:txBody>
          </p:sp>
        </mc:Fallback>
      </mc:AlternateContent>
      <p:pic>
        <p:nvPicPr>
          <p:cNvPr id="14" name="Graphic 13" descr="Magnifying glass">
            <a:extLst>
              <a:ext uri="{FF2B5EF4-FFF2-40B4-BE49-F238E27FC236}">
                <a16:creationId xmlns:a16="http://schemas.microsoft.com/office/drawing/2014/main" id="{5E642C26-AA96-5D48-BF4C-A606B0B307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4446" y="1467249"/>
            <a:ext cx="637010" cy="637010"/>
          </a:xfrm>
          <a:prstGeom prst="rect">
            <a:avLst/>
          </a:prstGeom>
        </p:spPr>
      </p:pic>
      <p:pic>
        <p:nvPicPr>
          <p:cNvPr id="16" name="Graphic 15" descr="Magnifying glass">
            <a:extLst>
              <a:ext uri="{FF2B5EF4-FFF2-40B4-BE49-F238E27FC236}">
                <a16:creationId xmlns:a16="http://schemas.microsoft.com/office/drawing/2014/main" id="{CC5A111B-6462-3246-981D-7326D37FD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2329" y="2661347"/>
            <a:ext cx="637010" cy="63701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522996-6B55-1748-BB88-C15FF4DD79F6}"/>
                  </a:ext>
                </a:extLst>
              </p:cNvPr>
              <p:cNvSpPr/>
              <p:nvPr/>
            </p:nvSpPr>
            <p:spPr>
              <a:xfrm>
                <a:off x="2799970" y="3855445"/>
                <a:ext cx="8401430" cy="646331"/>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随机误差项满足正态分布假设</a:t>
                </a:r>
                <a:endParaRPr lang="en-US" altLang="zh-CN" b="1" dirty="0">
                  <a:latin typeface="Microsoft YaHei" panose="020B0503020204020204" pitchFamily="34" charset="-122"/>
                  <a:ea typeface="Microsoft YaHei" panose="020B0503020204020204" pitchFamily="34" charset="-122"/>
                  <a:cs typeface="Times New Roman" panose="02020603050405020304" pitchFamily="18" charset="0"/>
                </a:endParaRPr>
              </a:p>
              <a:p>
                <a:pPr algn="ctr"/>
                <a14:m>
                  <m:oMath xmlns:m="http://schemas.openxmlformats.org/officeDocument/2006/math">
                    <m:sSub>
                      <m:sSubPr>
                        <m:ctrlPr>
                          <a:rPr lang="en-CN" i="1">
                            <a:effectLst/>
                            <a:latin typeface="Cambria Math" panose="02040503050406030204" pitchFamily="18" charset="0"/>
                            <a:cs typeface="SimSun" panose="02010600030101010101" pitchFamily="2" charset="-122"/>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𝜀</m:t>
                        </m:r>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𝑁</m:t>
                    </m:r>
                    <m:d>
                      <m:dPr>
                        <m:ctrlPr>
                          <a:rPr lang="en-CN" i="1">
                            <a:effectLst/>
                            <a:latin typeface="Cambria Math" panose="02040503050406030204" pitchFamily="18" charset="0"/>
                            <a:cs typeface="SimSun" panose="02010600030101010101" pitchFamily="2" charset="-122"/>
                          </a:rPr>
                        </m:ctrlPr>
                      </m:dPr>
                      <m:e>
                        <m:r>
                          <a:rPr lang="en-US" i="1">
                            <a:latin typeface="Cambria Math" panose="02040503050406030204" pitchFamily="18" charset="0"/>
                            <a:ea typeface="SimSun" panose="02010600030101010101" pitchFamily="2" charset="-122"/>
                            <a:cs typeface="Times New Roman" panose="02020603050405020304" pitchFamily="18" charset="0"/>
                          </a:rPr>
                          <m:t>0,</m:t>
                        </m:r>
                        <m:sSup>
                          <m:sSupPr>
                            <m:ctrlPr>
                              <a:rPr lang="en-CN" i="1">
                                <a:effectLst/>
                                <a:latin typeface="Cambria Math" panose="02040503050406030204" pitchFamily="18" charset="0"/>
                                <a:cs typeface="SimSun" panose="02010600030101010101" pitchFamily="2" charset="-122"/>
                              </a:rPr>
                            </m:ctrlPr>
                          </m:sSupPr>
                          <m:e>
                            <m:r>
                              <a:rPr lang="en-US" i="1">
                                <a:latin typeface="Cambria Math" panose="02040503050406030204" pitchFamily="18" charset="0"/>
                                <a:ea typeface="SimSun" panose="02010600030101010101" pitchFamily="2" charset="-122"/>
                                <a:cs typeface="Times New Roman" panose="02020603050405020304" pitchFamily="18" charset="0"/>
                              </a:rPr>
                              <m:t>𝜎</m:t>
                            </m:r>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e>
                    </m:d>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5" name="Rectangle 4">
                <a:extLst>
                  <a:ext uri="{FF2B5EF4-FFF2-40B4-BE49-F238E27FC236}">
                    <a16:creationId xmlns:a16="http://schemas.microsoft.com/office/drawing/2014/main" id="{54522996-6B55-1748-BB88-C15FF4DD79F6}"/>
                  </a:ext>
                </a:extLst>
              </p:cNvPr>
              <p:cNvSpPr>
                <a:spLocks noRot="1" noChangeAspect="1" noMove="1" noResize="1" noEditPoints="1" noAdjustHandles="1" noChangeArrowheads="1" noChangeShapeType="1" noTextEdit="1"/>
              </p:cNvSpPr>
              <p:nvPr/>
            </p:nvSpPr>
            <p:spPr>
              <a:xfrm>
                <a:off x="2799970" y="3855445"/>
                <a:ext cx="8401430" cy="646331"/>
              </a:xfrm>
              <a:prstGeom prst="rect">
                <a:avLst/>
              </a:prstGeom>
              <a:blipFill>
                <a:blip r:embed="rId5"/>
                <a:stretch>
                  <a:fillRect l="-452" t="-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F18730-0603-1346-BF8F-6AD5D9237313}"/>
                  </a:ext>
                </a:extLst>
              </p:cNvPr>
              <p:cNvSpPr/>
              <p:nvPr/>
            </p:nvSpPr>
            <p:spPr>
              <a:xfrm>
                <a:off x="1714446" y="5254614"/>
                <a:ext cx="9486954" cy="131029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随机向量</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𝑦</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服从</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𝑛</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维正态分布，</a:t>
                </a:r>
                <a:r>
                  <a:rPr lang="zh-CN" altLang="en-US" dirty="0">
                    <a:latin typeface="Microsoft YaHei" panose="020B0503020204020204" pitchFamily="34" charset="-122"/>
                    <a:ea typeface="Microsoft YaHei" panose="020B0503020204020204" pitchFamily="34" charset="-122"/>
                  </a:rPr>
                  <a:t>回归模型满足：</a:t>
                </a:r>
                <a:endParaRPr lang="en-CN" dirty="0">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CN"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r>
                        <a:rPr lang="en-US" altLang="zh-CN" b="0" i="0" smtClean="0">
                          <a:latin typeface="Cambria Math" panose="02040503050406030204" pitchFamily="18" charset="0"/>
                        </a:rPr>
                        <m:t>,</m:t>
                      </m:r>
                      <m:r>
                        <a:rPr lang="zh-CN" altLang="en-US" b="0" i="0" smtClean="0">
                          <a:latin typeface="Cambria Math" panose="02040503050406030204" pitchFamily="18" charset="0"/>
                        </a:rPr>
                        <m:t> </m:t>
                      </m:r>
                      <m:r>
                        <a:rPr lang="en-US" i="1">
                          <a:latin typeface="Cambria Math" panose="02040503050406030204" pitchFamily="18" charset="0"/>
                        </a:rPr>
                        <m:t>𝑉𝑎𝑟</m:t>
                      </m:r>
                      <m:d>
                        <m:dPr>
                          <m:ctrlPr>
                            <a:rPr lang="en-CN"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sSup>
                        <m:sSupPr>
                          <m:ctrlPr>
                            <a:rPr lang="en-CN"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CN"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oMath>
                  </m:oMathPara>
                </a14:m>
                <a:endParaRPr lang="en-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CN" dirty="0">
                    <a:effectLst/>
                    <a:latin typeface="Microsoft YaHei" panose="020B0503020204020204" pitchFamily="34" charset="-122"/>
                    <a:ea typeface="Microsoft YaHei" panose="020B0503020204020204" pitchFamily="34" charset="-122"/>
                  </a:rPr>
                  <a:t>因此</a:t>
                </a:r>
                <a:r>
                  <a:rPr lang="zh-CN" altLang="en-US" dirty="0">
                    <a:effectLst/>
                    <a:latin typeface="Microsoft YaHei" panose="020B0503020204020204" pitchFamily="34" charset="-122"/>
                    <a:ea typeface="Microsoft YaHei" panose="020B0503020204020204" pitchFamily="34" charset="-122"/>
                  </a:rPr>
                  <a:t>：</a:t>
                </a:r>
                <a14:m>
                  <m:oMath xmlns:m="http://schemas.openxmlformats.org/officeDocument/2006/math">
                    <m:r>
                      <a:rPr lang="en-US" b="1" i="1" smtClean="0">
                        <a:solidFill>
                          <a:srgbClr val="C00000"/>
                        </a:solidFill>
                        <a:latin typeface="Cambria Math" panose="02040503050406030204" pitchFamily="18" charset="0"/>
                      </a:rPr>
                      <m:t>𝒚</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𝑵</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𝑿</m:t>
                    </m:r>
                    <m:r>
                      <a:rPr lang="en-US" b="1" i="1" smtClean="0">
                        <a:solidFill>
                          <a:srgbClr val="C00000"/>
                        </a:solidFill>
                        <a:latin typeface="Cambria Math" panose="02040503050406030204" pitchFamily="18" charset="0"/>
                      </a:rPr>
                      <m:t>𝜷</m:t>
                    </m:r>
                    <m:r>
                      <a:rPr lang="en-US" b="1" i="1" smtClean="0">
                        <a:solidFill>
                          <a:srgbClr val="C00000"/>
                        </a:solidFill>
                        <a:latin typeface="Cambria Math" panose="02040503050406030204" pitchFamily="18" charset="0"/>
                      </a:rPr>
                      <m:t>, </m:t>
                    </m:r>
                    <m:sSup>
                      <m:sSupPr>
                        <m:ctrlPr>
                          <a:rPr lang="en-CN"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𝝈</m:t>
                        </m:r>
                      </m:e>
                      <m:sup>
                        <m:r>
                          <a:rPr lang="en-US" b="1" i="1">
                            <a:solidFill>
                              <a:srgbClr val="C00000"/>
                            </a:solidFill>
                            <a:latin typeface="Cambria Math" panose="02040503050406030204" pitchFamily="18" charset="0"/>
                          </a:rPr>
                          <m:t>𝟐</m:t>
                        </m:r>
                      </m:sup>
                    </m:sSup>
                    <m:sSub>
                      <m:sSubPr>
                        <m:ctrlPr>
                          <a:rPr lang="en-CN"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𝑰</m:t>
                        </m:r>
                      </m:e>
                      <m:sub>
                        <m:r>
                          <a:rPr lang="en-US" b="1" i="1">
                            <a:solidFill>
                              <a:srgbClr val="C00000"/>
                            </a:solidFill>
                            <a:latin typeface="Cambria Math" panose="02040503050406030204" pitchFamily="18" charset="0"/>
                          </a:rPr>
                          <m:t>𝒏</m:t>
                        </m:r>
                      </m:sub>
                    </m:sSub>
                    <m:r>
                      <a:rPr lang="en-US" b="1" i="1">
                        <a:solidFill>
                          <a:srgbClr val="C00000"/>
                        </a:solidFill>
                        <a:latin typeface="Cambria Math" panose="02040503050406030204" pitchFamily="18" charset="0"/>
                      </a:rPr>
                      <m:t>)</m:t>
                    </m:r>
                  </m:oMath>
                </a14:m>
                <a:endParaRPr lang="en-CN" b="1"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10F18730-0603-1346-BF8F-6AD5D9237313}"/>
                  </a:ext>
                </a:extLst>
              </p:cNvPr>
              <p:cNvSpPr>
                <a:spLocks noRot="1" noChangeAspect="1" noMove="1" noResize="1" noEditPoints="1" noAdjustHandles="1" noChangeArrowheads="1" noChangeShapeType="1" noTextEdit="1"/>
              </p:cNvSpPr>
              <p:nvPr/>
            </p:nvSpPr>
            <p:spPr>
              <a:xfrm>
                <a:off x="1714446" y="5254614"/>
                <a:ext cx="9486954" cy="1310295"/>
              </a:xfrm>
              <a:prstGeom prst="rect">
                <a:avLst/>
              </a:prstGeom>
              <a:blipFill>
                <a:blip r:embed="rId6"/>
                <a:stretch>
                  <a:fillRect l="-267" b="-5769"/>
                </a:stretch>
              </a:blipFill>
            </p:spPr>
            <p:txBody>
              <a:bodyPr/>
              <a:lstStyle/>
              <a:p>
                <a:r>
                  <a:rPr lang="en-CN">
                    <a:noFill/>
                  </a:rPr>
                  <a:t> </a:t>
                </a:r>
              </a:p>
            </p:txBody>
          </p:sp>
        </mc:Fallback>
      </mc:AlternateContent>
      <p:sp>
        <p:nvSpPr>
          <p:cNvPr id="17" name="六边形 6">
            <a:extLst>
              <a:ext uri="{FF2B5EF4-FFF2-40B4-BE49-F238E27FC236}">
                <a16:creationId xmlns:a16="http://schemas.microsoft.com/office/drawing/2014/main" id="{86A1A8E4-5D67-3748-BB67-7345338385B6}"/>
              </a:ext>
            </a:extLst>
          </p:cNvPr>
          <p:cNvSpPr>
            <a:spLocks noChangeAspect="1"/>
          </p:cNvSpPr>
          <p:nvPr/>
        </p:nvSpPr>
        <p:spPr>
          <a:xfrm rot="5400000">
            <a:off x="1582951" y="3786019"/>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18" name="Graphic 17" descr="Magnifying glass">
            <a:extLst>
              <a:ext uri="{FF2B5EF4-FFF2-40B4-BE49-F238E27FC236}">
                <a16:creationId xmlns:a16="http://schemas.microsoft.com/office/drawing/2014/main" id="{1C701A02-66B4-024D-BE98-E25AE28CA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4446" y="3855445"/>
            <a:ext cx="637010" cy="637010"/>
          </a:xfrm>
          <a:prstGeom prst="rect">
            <a:avLst/>
          </a:prstGeom>
        </p:spPr>
      </p:pic>
    </p:spTree>
    <p:extLst>
      <p:ext uri="{BB962C8B-B14F-4D97-AF65-F5344CB8AC3E}">
        <p14:creationId xmlns:p14="http://schemas.microsoft.com/office/powerpoint/2010/main" val="3080921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回归参数的估计</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18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参数估计</a:t>
            </a:r>
            <a:r>
              <a:rPr lang="zh-CN" altLang="en-US" dirty="0"/>
              <a:t>：普通最小二乘估计</a:t>
            </a:r>
            <a:endParaRPr lang="en-CN" dirty="0"/>
          </a:p>
        </p:txBody>
      </p:sp>
      <p:sp>
        <p:nvSpPr>
          <p:cNvPr id="27" name="矩形 11">
            <a:extLst>
              <a:ext uri="{FF2B5EF4-FFF2-40B4-BE49-F238E27FC236}">
                <a16:creationId xmlns:a16="http://schemas.microsoft.com/office/drawing/2014/main" id="{A1CDFC08-CF39-EC48-9722-FC8F9CC01052}"/>
              </a:ext>
            </a:extLst>
          </p:cNvPr>
          <p:cNvSpPr/>
          <p:nvPr/>
        </p:nvSpPr>
        <p:spPr>
          <a:xfrm>
            <a:off x="2153201" y="1548730"/>
            <a:ext cx="8401428"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最小化残差平方和</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7761E26-034F-0F45-A6DE-2382CE08920E}"/>
                  </a:ext>
                </a:extLst>
              </p:cNvPr>
              <p:cNvSpPr/>
              <p:nvPr/>
            </p:nvSpPr>
            <p:spPr>
              <a:xfrm>
                <a:off x="3792781" y="1942460"/>
                <a:ext cx="4659096" cy="4651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𝑅𝑆𝑆</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𝛽</m:t>
                          </m:r>
                        </m:e>
                      </m:d>
                      <m:r>
                        <a:rPr lang="en-CN" i="0">
                          <a:latin typeface="Cambria Math" panose="02040503050406030204" pitchFamily="18" charset="0"/>
                        </a:rPr>
                        <m:t>=</m:t>
                      </m:r>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𝛴</m:t>
                          </m:r>
                        </m:e>
                        <m:sub>
                          <m:r>
                            <a:rPr lang="en-CN" i="1">
                              <a:latin typeface="Cambria Math" panose="02040503050406030204" pitchFamily="18" charset="0"/>
                            </a:rPr>
                            <m:t>𝑖</m:t>
                          </m:r>
                          <m:r>
                            <a:rPr lang="en-CN" i="0">
                              <a:latin typeface="Cambria Math" panose="02040503050406030204" pitchFamily="18" charset="0"/>
                            </a:rPr>
                            <m:t>=1</m:t>
                          </m:r>
                        </m:sub>
                        <m:sup>
                          <m:r>
                            <a:rPr lang="en-CN" i="1">
                              <a:latin typeface="Cambria Math" panose="02040503050406030204" pitchFamily="18" charset="0"/>
                            </a:rPr>
                            <m:t>𝑛</m:t>
                          </m:r>
                        </m:sup>
                      </m:sSubSup>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𝑦</m:t>
                                  </m:r>
                                </m:e>
                                <m:sub>
                                  <m:r>
                                    <a:rPr lang="en-CN" i="1">
                                      <a:latin typeface="Cambria Math" panose="02040503050406030204" pitchFamily="18" charset="0"/>
                                    </a:rPr>
                                    <m:t>𝑖</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1</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1">
                                      <a:latin typeface="Cambria Math" panose="02040503050406030204" pitchFamily="18" charset="0"/>
                                    </a:rPr>
                                    <m:t>𝑝</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𝑝</m:t>
                                  </m:r>
                                </m:sub>
                              </m:sSub>
                            </m:e>
                          </m:d>
                        </m:e>
                        <m:sup>
                          <m:r>
                            <a:rPr lang="en-CN" i="0">
                              <a:latin typeface="Cambria Math" panose="02040503050406030204" pitchFamily="18" charset="0"/>
                            </a:rPr>
                            <m:t>2</m:t>
                          </m:r>
                        </m:sup>
                      </m:sSup>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11" name="Rectangle 10">
                <a:extLst>
                  <a:ext uri="{FF2B5EF4-FFF2-40B4-BE49-F238E27FC236}">
                    <a16:creationId xmlns:a16="http://schemas.microsoft.com/office/drawing/2014/main" id="{37761E26-034F-0F45-A6DE-2382CE08920E}"/>
                  </a:ext>
                </a:extLst>
              </p:cNvPr>
              <p:cNvSpPr>
                <a:spLocks noRot="1" noChangeAspect="1" noMove="1" noResize="1" noEditPoints="1" noAdjustHandles="1" noChangeArrowheads="1" noChangeShapeType="1" noTextEdit="1"/>
              </p:cNvSpPr>
              <p:nvPr/>
            </p:nvSpPr>
            <p:spPr>
              <a:xfrm>
                <a:off x="3792781" y="1942460"/>
                <a:ext cx="4659096" cy="465192"/>
              </a:xfrm>
              <a:prstGeom prst="rect">
                <a:avLst/>
              </a:prstGeom>
              <a:blipFill>
                <a:blip r:embed="rId2"/>
                <a:stretch>
                  <a:fillRect b="-810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587C4CF-0D16-804A-9A3C-7EE0EA232505}"/>
                  </a:ext>
                </a:extLst>
              </p:cNvPr>
              <p:cNvSpPr/>
              <p:nvPr/>
            </p:nvSpPr>
            <p:spPr>
              <a:xfrm>
                <a:off x="4629452" y="2446902"/>
                <a:ext cx="2985754"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CN" i="1">
                              <a:solidFill>
                                <a:srgbClr val="836967"/>
                              </a:solidFill>
                              <a:latin typeface="Cambria Math" panose="02040503050406030204" pitchFamily="18" charset="0"/>
                            </a:rPr>
                          </m:ctrlPr>
                        </m:d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𝛽</m:t>
                              </m:r>
                            </m:e>
                          </m:acc>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m:rPr>
                                  <m:sty m:val="p"/>
                                </m:rPr>
                                <a:rPr lang="en-CN" i="0">
                                  <a:latin typeface="Cambria Math" panose="02040503050406030204" pitchFamily="18" charset="0"/>
                                </a:rPr>
                                <m:t>argmin</m:t>
                              </m:r>
                            </m:e>
                            <m: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1">
                                      <a:latin typeface="Cambria Math" panose="02040503050406030204" pitchFamily="18" charset="0"/>
                                    </a:rPr>
                                    <m:t>𝑝</m:t>
                                  </m:r>
                                </m:sub>
                              </m:sSub>
                            </m:sub>
                          </m:sSub>
                          <m:r>
                            <a:rPr lang="en-CN" i="1">
                              <a:latin typeface="Cambria Math" panose="02040503050406030204" pitchFamily="18" charset="0"/>
                            </a:rPr>
                            <m:t>𝑅𝑆𝑆</m:t>
                          </m:r>
                          <m:r>
                            <a:rPr lang="en-CN" i="0">
                              <a:latin typeface="Cambria Math" panose="02040503050406030204" pitchFamily="18" charset="0"/>
                            </a:rPr>
                            <m:t>(</m:t>
                          </m:r>
                          <m:r>
                            <a:rPr lang="en-CN" i="1">
                              <a:latin typeface="Cambria Math" panose="02040503050406030204" pitchFamily="18" charset="0"/>
                            </a:rPr>
                            <m:t>𝛽</m:t>
                          </m:r>
                        </m:e>
                      </m:d>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4" name="Rectangle 3">
                <a:extLst>
                  <a:ext uri="{FF2B5EF4-FFF2-40B4-BE49-F238E27FC236}">
                    <a16:creationId xmlns:a16="http://schemas.microsoft.com/office/drawing/2014/main" id="{3587C4CF-0D16-804A-9A3C-7EE0EA232505}"/>
                  </a:ext>
                </a:extLst>
              </p:cNvPr>
              <p:cNvSpPr>
                <a:spLocks noRot="1" noChangeAspect="1" noMove="1" noResize="1" noEditPoints="1" noAdjustHandles="1" noChangeArrowheads="1" noChangeShapeType="1" noTextEdit="1"/>
              </p:cNvSpPr>
              <p:nvPr/>
            </p:nvSpPr>
            <p:spPr>
              <a:xfrm>
                <a:off x="4629452" y="2446902"/>
                <a:ext cx="2985754" cy="506870"/>
              </a:xfrm>
              <a:prstGeom prst="rect">
                <a:avLst/>
              </a:prstGeom>
              <a:blipFill>
                <a:blip r:embed="rId3"/>
                <a:stretch>
                  <a:fillRect t="-168293" r="-17373" b="-24878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CDDF1FD-80E8-884B-8B9B-A5BEC9C29FCF}"/>
                  </a:ext>
                </a:extLst>
              </p:cNvPr>
              <p:cNvSpPr/>
              <p:nvPr/>
            </p:nvSpPr>
            <p:spPr>
              <a:xfrm>
                <a:off x="4420742" y="3409924"/>
                <a:ext cx="3194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CN" i="1">
                              <a:latin typeface="Cambria Math" panose="02040503050406030204" pitchFamily="18" charset="0"/>
                            </a:rPr>
                          </m:ctrlPr>
                        </m:dPr>
                        <m:e>
                          <m:r>
                            <a:rPr lang="en-CN" i="1">
                              <a:latin typeface="Cambria Math" panose="02040503050406030204" pitchFamily="18" charset="0"/>
                            </a:rPr>
                            <m:t>𝑅𝑆𝑆</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𝛽</m:t>
                              </m:r>
                            </m:e>
                          </m:d>
                          <m:r>
                            <a:rPr lang="en-CN" i="0">
                              <a:latin typeface="Cambria Math" panose="02040503050406030204" pitchFamily="18" charset="0"/>
                            </a:rPr>
                            <m:t>=</m:t>
                          </m:r>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𝑦</m:t>
                                  </m:r>
                                  <m:r>
                                    <a:rPr lang="en-CN" i="0">
                                      <a:latin typeface="Cambria Math" panose="02040503050406030204" pitchFamily="18" charset="0"/>
                                    </a:rPr>
                                    <m:t>−</m:t>
                                  </m:r>
                                  <m:r>
                                    <a:rPr lang="en-CN" i="1">
                                      <a:latin typeface="Cambria Math" panose="02040503050406030204" pitchFamily="18" charset="0"/>
                                    </a:rPr>
                                    <m:t>𝑋</m:t>
                                  </m:r>
                                  <m:r>
                                    <a:rPr lang="en-CN" i="1">
                                      <a:latin typeface="Cambria Math" panose="02040503050406030204" pitchFamily="18" charset="0"/>
                                    </a:rPr>
                                    <m:t>𝛽</m:t>
                                  </m:r>
                                </m:e>
                              </m:d>
                            </m:e>
                            <m:sup>
                              <m:r>
                                <a:rPr lang="en-CN" i="0">
                                  <a:latin typeface="Cambria Math" panose="02040503050406030204" pitchFamily="18" charset="0"/>
                                </a:rPr>
                                <m:t>⊤</m:t>
                              </m:r>
                            </m:sup>
                          </m:sSup>
                          <m:r>
                            <a:rPr lang="en-CN" i="0">
                              <a:latin typeface="Cambria Math" panose="02040503050406030204" pitchFamily="18" charset="0"/>
                            </a:rPr>
                            <m:t>(</m:t>
                          </m:r>
                          <m:r>
                            <a:rPr lang="en-CN" i="1">
                              <a:latin typeface="Cambria Math" panose="02040503050406030204" pitchFamily="18" charset="0"/>
                            </a:rPr>
                            <m:t>𝑦</m:t>
                          </m:r>
                          <m:r>
                            <a:rPr lang="en-CN" i="0">
                              <a:latin typeface="Cambria Math" panose="02040503050406030204" pitchFamily="18" charset="0"/>
                            </a:rPr>
                            <m:t>−</m:t>
                          </m:r>
                          <m:r>
                            <a:rPr lang="en-CN" i="1">
                              <a:latin typeface="Cambria Math" panose="02040503050406030204" pitchFamily="18" charset="0"/>
                            </a:rPr>
                            <m:t>𝑋</m:t>
                          </m:r>
                          <m:r>
                            <a:rPr lang="en-CN" i="1">
                              <a:latin typeface="Cambria Math" panose="02040503050406030204" pitchFamily="18" charset="0"/>
                            </a:rPr>
                            <m:t>𝛽</m:t>
                          </m:r>
                        </m:e>
                      </m:d>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5" name="Rectangle 4">
                <a:extLst>
                  <a:ext uri="{FF2B5EF4-FFF2-40B4-BE49-F238E27FC236}">
                    <a16:creationId xmlns:a16="http://schemas.microsoft.com/office/drawing/2014/main" id="{ACDDF1FD-80E8-884B-8B9B-A5BEC9C29FCF}"/>
                  </a:ext>
                </a:extLst>
              </p:cNvPr>
              <p:cNvSpPr>
                <a:spLocks noRot="1" noChangeAspect="1" noMove="1" noResize="1" noEditPoints="1" noAdjustHandles="1" noChangeArrowheads="1" noChangeShapeType="1" noTextEdit="1"/>
              </p:cNvSpPr>
              <p:nvPr/>
            </p:nvSpPr>
            <p:spPr>
              <a:xfrm>
                <a:off x="4420742" y="3409924"/>
                <a:ext cx="3194464" cy="369332"/>
              </a:xfrm>
              <a:prstGeom prst="rect">
                <a:avLst/>
              </a:prstGeom>
              <a:blipFill>
                <a:blip r:embed="rId4"/>
                <a:stretch>
                  <a:fillRect t="-116667" r="-6349" b="-183333"/>
                </a:stretch>
              </a:blipFill>
            </p:spPr>
            <p:txBody>
              <a:bodyPr/>
              <a:lstStyle/>
              <a:p>
                <a:r>
                  <a:rPr lang="en-CN">
                    <a:noFill/>
                  </a:rPr>
                  <a:t> </a:t>
                </a:r>
              </a:p>
            </p:txBody>
          </p:sp>
        </mc:Fallback>
      </mc:AlternateContent>
      <p:sp>
        <p:nvSpPr>
          <p:cNvPr id="14" name="矩形 11">
            <a:extLst>
              <a:ext uri="{FF2B5EF4-FFF2-40B4-BE49-F238E27FC236}">
                <a16:creationId xmlns:a16="http://schemas.microsoft.com/office/drawing/2014/main" id="{1ABE191E-4B96-FC4F-915F-BB19563154B9}"/>
              </a:ext>
            </a:extLst>
          </p:cNvPr>
          <p:cNvSpPr/>
          <p:nvPr/>
        </p:nvSpPr>
        <p:spPr>
          <a:xfrm>
            <a:off x="2153201" y="2991796"/>
            <a:ext cx="8401428"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整理与求导得：</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0D44710-52DD-9A48-93E2-61156347AE90}"/>
                  </a:ext>
                </a:extLst>
              </p:cNvPr>
              <p:cNvSpPr/>
              <p:nvPr/>
            </p:nvSpPr>
            <p:spPr>
              <a:xfrm>
                <a:off x="5136707" y="4650972"/>
                <a:ext cx="1971244"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𝛽</m:t>
                          </m:r>
                        </m:e>
                      </m:acc>
                      <m:r>
                        <a:rPr lang="en-CN" i="0">
                          <a:latin typeface="Cambria Math" panose="02040503050406030204" pitchFamily="18" charset="0"/>
                        </a:rPr>
                        <m:t>=</m:t>
                      </m:r>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𝑋</m:t>
                                  </m:r>
                                </m:e>
                                <m:sup>
                                  <m:r>
                                    <a:rPr lang="en-CN" i="0">
                                      <a:latin typeface="Cambria Math" panose="02040503050406030204" pitchFamily="18" charset="0"/>
                                    </a:rPr>
                                    <m:t>⊤</m:t>
                                  </m:r>
                                </m:sup>
                              </m:sSup>
                              <m:r>
                                <a:rPr lang="en-CN" i="1">
                                  <a:latin typeface="Cambria Math" panose="02040503050406030204" pitchFamily="18" charset="0"/>
                                </a:rPr>
                                <m:t>𝑋</m:t>
                              </m:r>
                            </m:e>
                          </m:d>
                        </m:e>
                        <m:sup>
                          <m:r>
                            <a:rPr lang="en-CN" i="0">
                              <a:latin typeface="Cambria Math" panose="02040503050406030204" pitchFamily="18" charset="0"/>
                            </a:rPr>
                            <m:t>−1</m:t>
                          </m:r>
                        </m:sup>
                      </m:sSup>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𝑋</m:t>
                          </m:r>
                        </m:e>
                        <m:sup>
                          <m:r>
                            <a:rPr lang="en-CN" i="0">
                              <a:latin typeface="Cambria Math" panose="02040503050406030204" pitchFamily="18" charset="0"/>
                            </a:rPr>
                            <m:t>⊤</m:t>
                          </m:r>
                        </m:sup>
                      </m:sSup>
                      <m:r>
                        <a:rPr lang="en-CN" i="1">
                          <a:latin typeface="Cambria Math" panose="02040503050406030204" pitchFamily="18" charset="0"/>
                        </a:rPr>
                        <m:t>𝑦</m:t>
                      </m:r>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50D44710-52DD-9A48-93E2-61156347AE90}"/>
                  </a:ext>
                </a:extLst>
              </p:cNvPr>
              <p:cNvSpPr>
                <a:spLocks noRot="1" noChangeAspect="1" noMove="1" noResize="1" noEditPoints="1" noAdjustHandles="1" noChangeArrowheads="1" noChangeShapeType="1" noTextEdit="1"/>
              </p:cNvSpPr>
              <p:nvPr/>
            </p:nvSpPr>
            <p:spPr>
              <a:xfrm>
                <a:off x="5136707" y="4650972"/>
                <a:ext cx="1971244" cy="384336"/>
              </a:xfrm>
              <a:prstGeom prst="rect">
                <a:avLst/>
              </a:prstGeom>
              <a:blipFill>
                <a:blip r:embed="rId5"/>
                <a:stretch>
                  <a:fillRect t="-3226" b="-161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7DBBC0C-A426-034A-B572-ADDB8F56815B}"/>
                  </a:ext>
                </a:extLst>
              </p:cNvPr>
              <p:cNvSpPr/>
              <p:nvPr/>
            </p:nvSpPr>
            <p:spPr>
              <a:xfrm>
                <a:off x="4463958" y="3876848"/>
                <a:ext cx="3316742"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N" i="1" smtClean="0">
                              <a:latin typeface="Cambria Math" panose="02040503050406030204" pitchFamily="18" charset="0"/>
                            </a:rPr>
                          </m:ctrlPr>
                        </m:fPr>
                        <m:num>
                          <m:r>
                            <a:rPr lang="en-US" i="1">
                              <a:latin typeface="Cambria Math" panose="02040503050406030204" pitchFamily="18" charset="0"/>
                            </a:rPr>
                            <m:t>𝜕</m:t>
                          </m:r>
                          <m:r>
                            <a:rPr lang="en-US" altLang="zh-CN" b="0" i="1" smtClean="0">
                              <a:latin typeface="Cambria Math" panose="02040503050406030204" pitchFamily="18" charset="0"/>
                            </a:rPr>
                            <m:t>𝑅𝑆𝑆</m:t>
                          </m:r>
                          <m:d>
                            <m:dPr>
                              <m:ctrlPr>
                                <a:rPr lang="en-CN" i="1">
                                  <a:latin typeface="Cambria Math" panose="02040503050406030204" pitchFamily="18" charset="0"/>
                                </a:rPr>
                              </m:ctrlPr>
                            </m:dPr>
                            <m:e>
                              <m:r>
                                <a:rPr lang="en-US" i="1">
                                  <a:latin typeface="Cambria Math" panose="02040503050406030204" pitchFamily="18" charset="0"/>
                                </a:rPr>
                                <m:t>𝛽</m:t>
                              </m:r>
                            </m:e>
                          </m:d>
                        </m:num>
                        <m:den>
                          <m:r>
                            <a:rPr lang="en-US" i="1">
                              <a:latin typeface="Cambria Math" panose="02040503050406030204" pitchFamily="18" charset="0"/>
                            </a:rPr>
                            <m:t>𝜕𝛽</m:t>
                          </m:r>
                        </m:den>
                      </m:f>
                      <m:r>
                        <a:rPr lang="en-US" i="1">
                          <a:latin typeface="Cambria Math" panose="02040503050406030204" pitchFamily="18" charset="0"/>
                        </a:rPr>
                        <m:t>=</m:t>
                      </m:r>
                      <m:r>
                        <a:rPr lang="en-CN">
                          <a:latin typeface="Cambria Math" panose="02040503050406030204" pitchFamily="18" charset="0"/>
                        </a:rPr>
                        <m:t>−</m:t>
                      </m:r>
                      <m:r>
                        <a:rPr lang="en-CN" i="0">
                          <a:latin typeface="Cambria Math" panose="02040503050406030204" pitchFamily="18" charset="0"/>
                        </a:rPr>
                        <m:t>2</m:t>
                      </m:r>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𝑋</m:t>
                          </m:r>
                        </m:e>
                        <m:sup>
                          <m:r>
                            <a:rPr lang="en-CN" i="0">
                              <a:latin typeface="Cambria Math" panose="02040503050406030204" pitchFamily="18" charset="0"/>
                            </a:rPr>
                            <m:t>⊤</m:t>
                          </m:r>
                        </m:sup>
                      </m:sSup>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𝑦</m:t>
                          </m:r>
                          <m:r>
                            <a:rPr lang="en-CN" i="0">
                              <a:latin typeface="Cambria Math" panose="02040503050406030204" pitchFamily="18" charset="0"/>
                            </a:rPr>
                            <m:t>−</m:t>
                          </m:r>
                          <m:r>
                            <a:rPr lang="en-CN" i="1">
                              <a:latin typeface="Cambria Math" panose="02040503050406030204" pitchFamily="18" charset="0"/>
                            </a:rPr>
                            <m:t>𝑋</m:t>
                          </m:r>
                          <m:r>
                            <a:rPr lang="en-CN" i="1">
                              <a:latin typeface="Cambria Math" panose="02040503050406030204" pitchFamily="18" charset="0"/>
                            </a:rPr>
                            <m:t>𝛽</m:t>
                          </m:r>
                        </m:e>
                      </m:d>
                      <m:r>
                        <a:rPr lang="en-CN" i="0">
                          <a:latin typeface="Cambria Math" panose="02040503050406030204" pitchFamily="18" charset="0"/>
                        </a:rPr>
                        <m:t>=0</m:t>
                      </m:r>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7" name="Rectangle 6">
                <a:extLst>
                  <a:ext uri="{FF2B5EF4-FFF2-40B4-BE49-F238E27FC236}">
                    <a16:creationId xmlns:a16="http://schemas.microsoft.com/office/drawing/2014/main" id="{17DBBC0C-A426-034A-B572-ADDB8F56815B}"/>
                  </a:ext>
                </a:extLst>
              </p:cNvPr>
              <p:cNvSpPr>
                <a:spLocks noRot="1" noChangeAspect="1" noMove="1" noResize="1" noEditPoints="1" noAdjustHandles="1" noChangeArrowheads="1" noChangeShapeType="1" noTextEdit="1"/>
              </p:cNvSpPr>
              <p:nvPr/>
            </p:nvSpPr>
            <p:spPr>
              <a:xfrm>
                <a:off x="4463958" y="3876848"/>
                <a:ext cx="3316742" cy="676532"/>
              </a:xfrm>
              <a:prstGeom prst="rect">
                <a:avLst/>
              </a:prstGeom>
              <a:blipFill>
                <a:blip r:embed="rId6"/>
                <a:stretch>
                  <a:fillRect b="-925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C55067-6200-2B4F-B735-6A0811ED0989}"/>
                  </a:ext>
                </a:extLst>
              </p:cNvPr>
              <p:cNvSpPr/>
              <p:nvPr/>
            </p:nvSpPr>
            <p:spPr>
              <a:xfrm>
                <a:off x="4763912" y="5207284"/>
                <a:ext cx="27168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r>
                        <a:rPr lang="en-CN" i="0">
                          <a:latin typeface="Cambria Math" panose="02040503050406030204" pitchFamily="18" charset="0"/>
                        </a:rPr>
                        <m:t>=</m:t>
                      </m:r>
                      <m:r>
                        <a:rPr lang="en-CN" i="1">
                          <a:latin typeface="Cambria Math" panose="02040503050406030204" pitchFamily="18" charset="0"/>
                        </a:rPr>
                        <m:t>𝑋</m:t>
                      </m:r>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𝑋</m:t>
                                  </m:r>
                                </m:e>
                                <m:sup>
                                  <m:r>
                                    <a:rPr lang="en-CN" i="0">
                                      <a:latin typeface="Cambria Math" panose="02040503050406030204" pitchFamily="18" charset="0"/>
                                    </a:rPr>
                                    <m:t>⊤</m:t>
                                  </m:r>
                                </m:sup>
                              </m:sSup>
                              <m:r>
                                <a:rPr lang="en-CN" i="1">
                                  <a:latin typeface="Cambria Math" panose="02040503050406030204" pitchFamily="18" charset="0"/>
                                </a:rPr>
                                <m:t>𝑋</m:t>
                              </m:r>
                            </m:e>
                          </m:d>
                        </m:e>
                        <m:sup>
                          <m:r>
                            <a:rPr lang="en-CN" i="0">
                              <a:latin typeface="Cambria Math" panose="02040503050406030204" pitchFamily="18" charset="0"/>
                            </a:rPr>
                            <m:t>−1</m:t>
                          </m:r>
                        </m:sup>
                      </m:sSup>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𝑋</m:t>
                          </m:r>
                        </m:e>
                        <m:sup>
                          <m:r>
                            <a:rPr lang="en-CN" i="0">
                              <a:latin typeface="Cambria Math" panose="02040503050406030204" pitchFamily="18" charset="0"/>
                            </a:rPr>
                            <m:t>⊤</m:t>
                          </m:r>
                        </m:sup>
                      </m:sSup>
                      <m:r>
                        <a:rPr lang="en-CN" i="1">
                          <a:latin typeface="Cambria Math" panose="02040503050406030204" pitchFamily="18" charset="0"/>
                        </a:rPr>
                        <m:t>𝑦</m:t>
                      </m:r>
                      <m:r>
                        <a:rPr lang="en-CN" i="0">
                          <a:latin typeface="Cambria Math" panose="02040503050406030204" pitchFamily="18" charset="0"/>
                        </a:rPr>
                        <m:t>=</m:t>
                      </m:r>
                      <m:r>
                        <a:rPr lang="en-CN" i="1" smtClean="0">
                          <a:solidFill>
                            <a:srgbClr val="C00000"/>
                          </a:solidFill>
                          <a:latin typeface="Cambria Math" panose="02040503050406030204" pitchFamily="18" charset="0"/>
                        </a:rPr>
                        <m:t>𝐻</m:t>
                      </m:r>
                      <m:r>
                        <a:rPr lang="en-CN" i="1">
                          <a:latin typeface="Cambria Math" panose="02040503050406030204" pitchFamily="18" charset="0"/>
                        </a:rPr>
                        <m:t>𝑦</m:t>
                      </m:r>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9" name="Rectangle 8">
                <a:extLst>
                  <a:ext uri="{FF2B5EF4-FFF2-40B4-BE49-F238E27FC236}">
                    <a16:creationId xmlns:a16="http://schemas.microsoft.com/office/drawing/2014/main" id="{65C55067-6200-2B4F-B735-6A0811ED0989}"/>
                  </a:ext>
                </a:extLst>
              </p:cNvPr>
              <p:cNvSpPr>
                <a:spLocks noRot="1" noChangeAspect="1" noMove="1" noResize="1" noEditPoints="1" noAdjustHandles="1" noChangeArrowheads="1" noChangeShapeType="1" noTextEdit="1"/>
              </p:cNvSpPr>
              <p:nvPr/>
            </p:nvSpPr>
            <p:spPr>
              <a:xfrm>
                <a:off x="4763912" y="5207284"/>
                <a:ext cx="2716833" cy="369332"/>
              </a:xfrm>
              <a:prstGeom prst="rect">
                <a:avLst/>
              </a:prstGeom>
              <a:blipFill>
                <a:blip r:embed="rId7"/>
                <a:stretch>
                  <a:fillRect b="-6452"/>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47CB2F73-2D5A-744B-BD50-C1121BE9D340}"/>
              </a:ext>
            </a:extLst>
          </p:cNvPr>
          <p:cNvSpPr txBox="1"/>
          <p:nvPr/>
        </p:nvSpPr>
        <p:spPr>
          <a:xfrm>
            <a:off x="6553953" y="5689212"/>
            <a:ext cx="1107996" cy="369332"/>
          </a:xfrm>
          <a:prstGeom prst="rect">
            <a:avLst/>
          </a:prstGeom>
          <a:noFill/>
        </p:spPr>
        <p:txBody>
          <a:bodyPr wrap="none" rtlCol="0">
            <a:spAutoFit/>
          </a:bodyPr>
          <a:lstStyle/>
          <a:p>
            <a:r>
              <a:rPr lang="en-US" dirty="0" err="1">
                <a:solidFill>
                  <a:srgbClr val="C00000"/>
                </a:solidFill>
                <a:latin typeface="Microsoft YaHei" panose="020B0503020204020204" pitchFamily="34" charset="-122"/>
                <a:ea typeface="Microsoft YaHei" panose="020B0503020204020204" pitchFamily="34" charset="-122"/>
              </a:rPr>
              <a:t>帽子矩阵</a:t>
            </a:r>
            <a:endParaRPr lang="en-CN"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7040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章节与案例引入</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参数估计</a:t>
            </a:r>
            <a:r>
              <a:rPr lang="zh-CN" altLang="en-US" dirty="0"/>
              <a:t>：普通最小二乘估计</a:t>
            </a:r>
            <a:endParaRPr lang="en-CN" dirty="0"/>
          </a:p>
        </p:txBody>
      </p:sp>
      <mc:AlternateContent xmlns:mc="http://schemas.openxmlformats.org/markup-compatibility/2006" xmlns:a14="http://schemas.microsoft.com/office/drawing/2010/main">
        <mc:Choice Requires="a14">
          <p:sp>
            <p:nvSpPr>
              <p:cNvPr id="27" name="矩形 11">
                <a:extLst>
                  <a:ext uri="{FF2B5EF4-FFF2-40B4-BE49-F238E27FC236}">
                    <a16:creationId xmlns:a16="http://schemas.microsoft.com/office/drawing/2014/main" id="{A1CDFC08-CF39-EC48-9722-FC8F9CC01052}"/>
                  </a:ext>
                </a:extLst>
              </p:cNvPr>
              <p:cNvSpPr/>
              <p:nvPr/>
            </p:nvSpPr>
            <p:spPr>
              <a:xfrm>
                <a:off x="2153201" y="1548730"/>
                <a:ext cx="8401428"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估计随机误差项的方差</a:t>
                </a:r>
                <a14:m>
                  <m:oMath xmlns:m="http://schemas.openxmlformats.org/officeDocument/2006/math">
                    <m:sSup>
                      <m:sSupPr>
                        <m:ctrlPr>
                          <a:rPr lang="en-CN" i="1">
                            <a:solidFill>
                              <a:srgbClr val="836967"/>
                            </a:solidFill>
                            <a:latin typeface="Cambria Math" panose="02040503050406030204" pitchFamily="18" charset="0"/>
                          </a:rPr>
                        </m:ctrlPr>
                      </m:sSup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𝜎</m:t>
                            </m:r>
                          </m:e>
                        </m:acc>
                      </m:e>
                      <m:sup>
                        <m:r>
                          <a:rPr lang="en-CN">
                            <a:latin typeface="Cambria Math" panose="02040503050406030204" pitchFamily="18" charset="0"/>
                          </a:rPr>
                          <m:t>2</m:t>
                        </m:r>
                      </m:sup>
                    </m:sSup>
                  </m:oMath>
                </a14:m>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p:txBody>
          </p:sp>
        </mc:Choice>
        <mc:Fallback xmlns="">
          <p:sp>
            <p:nvSpPr>
              <p:cNvPr id="27" name="矩形 11">
                <a:extLst>
                  <a:ext uri="{FF2B5EF4-FFF2-40B4-BE49-F238E27FC236}">
                    <a16:creationId xmlns:a16="http://schemas.microsoft.com/office/drawing/2014/main" id="{A1CDFC08-CF39-EC48-9722-FC8F9CC01052}"/>
                  </a:ext>
                </a:extLst>
              </p:cNvPr>
              <p:cNvSpPr>
                <a:spLocks noRot="1" noChangeAspect="1" noMove="1" noResize="1" noEditPoints="1" noAdjustHandles="1" noChangeArrowheads="1" noChangeShapeType="1" noTextEdit="1"/>
              </p:cNvSpPr>
              <p:nvPr/>
            </p:nvSpPr>
            <p:spPr>
              <a:xfrm>
                <a:off x="2153201" y="1548730"/>
                <a:ext cx="8401428" cy="874407"/>
              </a:xfrm>
              <a:prstGeom prst="rect">
                <a:avLst/>
              </a:prstGeom>
              <a:blipFill>
                <a:blip r:embed="rId2"/>
                <a:stretch>
                  <a:fillRect l="-45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50EA00-FCBD-734B-AD6E-5CD675F12E5B}"/>
                  </a:ext>
                </a:extLst>
              </p:cNvPr>
              <p:cNvSpPr/>
              <p:nvPr/>
            </p:nvSpPr>
            <p:spPr>
              <a:xfrm>
                <a:off x="2937996" y="2101944"/>
                <a:ext cx="615995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𝑛</m:t>
                          </m:r>
                        </m:e>
                        <m:sup>
                          <m:r>
                            <a:rPr lang="en-CN" i="0">
                              <a:latin typeface="Cambria Math" panose="02040503050406030204" pitchFamily="18" charset="0"/>
                            </a:rPr>
                            <m:t>−1</m:t>
                          </m:r>
                        </m:sup>
                      </m:sSup>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𝑖</m:t>
                          </m:r>
                          <m:r>
                            <a:rPr lang="en-CN" i="0">
                              <a:latin typeface="Cambria Math" panose="02040503050406030204" pitchFamily="18" charset="0"/>
                            </a:rPr>
                            <m:t>=1</m:t>
                          </m:r>
                        </m:sub>
                        <m:sup>
                          <m:r>
                            <a:rPr lang="en-CN" i="1">
                              <a:latin typeface="Cambria Math" panose="02040503050406030204" pitchFamily="18" charset="0"/>
                            </a:rPr>
                            <m:t>𝑛</m:t>
                          </m:r>
                        </m:sup>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𝜀</m:t>
                              </m:r>
                            </m:e>
                            <m:sub>
                              <m:r>
                                <a:rPr lang="en-CN" i="1">
                                  <a:latin typeface="Cambria Math" panose="02040503050406030204" pitchFamily="18" charset="0"/>
                                </a:rPr>
                                <m:t>𝑖</m:t>
                              </m:r>
                            </m:sub>
                            <m:sup>
                              <m:r>
                                <a:rPr lang="en-CN" i="0">
                                  <a:latin typeface="Cambria Math" panose="02040503050406030204" pitchFamily="18" charset="0"/>
                                </a:rPr>
                                <m:t>2</m:t>
                              </m:r>
                            </m:sup>
                          </m:sSubSup>
                        </m:e>
                      </m:nary>
                      <m:r>
                        <a:rPr lang="en-CN" i="0">
                          <a:latin typeface="Cambria Math" panose="02040503050406030204" pitchFamily="18" charset="0"/>
                        </a:rPr>
                        <m:t>=</m:t>
                      </m:r>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𝑛</m:t>
                          </m:r>
                        </m:e>
                        <m:sup>
                          <m:r>
                            <a:rPr lang="en-CN" i="0">
                              <a:latin typeface="Cambria Math" panose="02040503050406030204" pitchFamily="18" charset="0"/>
                            </a:rPr>
                            <m:t>−1</m:t>
                          </m:r>
                        </m:sup>
                      </m:sSup>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𝑖</m:t>
                          </m:r>
                          <m:r>
                            <a:rPr lang="en-CN" i="0">
                              <a:latin typeface="Cambria Math" panose="02040503050406030204" pitchFamily="18" charset="0"/>
                            </a:rPr>
                            <m:t>=1</m:t>
                          </m:r>
                        </m:sub>
                        <m:sup>
                          <m:r>
                            <a:rPr lang="en-CN" i="1">
                              <a:latin typeface="Cambria Math" panose="02040503050406030204" pitchFamily="18" charset="0"/>
                            </a:rPr>
                            <m:t>𝑛</m:t>
                          </m:r>
                        </m:sup>
                        <m:e>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𝑦</m:t>
                                      </m:r>
                                    </m:e>
                                    <m:sub>
                                      <m:r>
                                        <a:rPr lang="en-CN" i="1">
                                          <a:latin typeface="Cambria Math" panose="02040503050406030204" pitchFamily="18" charset="0"/>
                                        </a:rPr>
                                        <m:t>𝑖</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1</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m:t>
                                      </m:r>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0">
                                          <a:latin typeface="Cambria Math" panose="02040503050406030204" pitchFamily="18" charset="0"/>
                                        </a:rPr>
                                        <m:t>2</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m:t>
                                      </m:r>
                                      <m:r>
                                        <a:rPr lang="en-CN" i="0">
                                          <a:latin typeface="Cambria Math" panose="02040503050406030204" pitchFamily="18" charset="0"/>
                                        </a:rPr>
                                        <m:t>2</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𝛽</m:t>
                                      </m:r>
                                    </m:e>
                                    <m:sub>
                                      <m:r>
                                        <a:rPr lang="en-CN" i="1">
                                          <a:latin typeface="Cambria Math" panose="02040503050406030204" pitchFamily="18" charset="0"/>
                                        </a:rPr>
                                        <m:t>𝑝</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𝑖𝑝</m:t>
                                      </m:r>
                                    </m:sub>
                                  </m:sSub>
                                </m:e>
                              </m:d>
                            </m:e>
                            <m:sup>
                              <m:r>
                                <a:rPr lang="en-CN" i="0">
                                  <a:latin typeface="Cambria Math" panose="02040503050406030204" pitchFamily="18" charset="0"/>
                                </a:rPr>
                                <m:t>2</m:t>
                              </m:r>
                            </m:sup>
                          </m:sSup>
                        </m:e>
                      </m:nary>
                    </m:oMath>
                  </m:oMathPara>
                </a14:m>
                <a:endParaRPr lang="en-CN" dirty="0"/>
              </a:p>
            </p:txBody>
          </p:sp>
        </mc:Choice>
        <mc:Fallback xmlns="">
          <p:sp>
            <p:nvSpPr>
              <p:cNvPr id="3" name="Rectangle 2">
                <a:extLst>
                  <a:ext uri="{FF2B5EF4-FFF2-40B4-BE49-F238E27FC236}">
                    <a16:creationId xmlns:a16="http://schemas.microsoft.com/office/drawing/2014/main" id="{CE50EA00-FCBD-734B-AD6E-5CD675F12E5B}"/>
                  </a:ext>
                </a:extLst>
              </p:cNvPr>
              <p:cNvSpPr>
                <a:spLocks noRot="1" noChangeAspect="1" noMove="1" noResize="1" noEditPoints="1" noAdjustHandles="1" noChangeArrowheads="1" noChangeShapeType="1" noTextEdit="1"/>
              </p:cNvSpPr>
              <p:nvPr/>
            </p:nvSpPr>
            <p:spPr>
              <a:xfrm>
                <a:off x="2937996" y="2101944"/>
                <a:ext cx="6159956" cy="848566"/>
              </a:xfrm>
              <a:prstGeom prst="rect">
                <a:avLst/>
              </a:prstGeom>
              <a:blipFill>
                <a:blip r:embed="rId3"/>
                <a:stretch>
                  <a:fillRect l="-5144" t="-100000" b="-15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1BEE96-24BA-294A-8F16-990811E19949}"/>
                  </a:ext>
                </a:extLst>
              </p:cNvPr>
              <p:cNvSpPr/>
              <p:nvPr/>
            </p:nvSpPr>
            <p:spPr>
              <a:xfrm>
                <a:off x="1968764" y="3161016"/>
                <a:ext cx="8098420"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N" i="1">
                              <a:solidFill>
                                <a:srgbClr val="836967"/>
                              </a:solidFill>
                              <a:latin typeface="Cambria Math" panose="02040503050406030204" pitchFamily="18" charset="0"/>
                            </a:rPr>
                          </m:ctrlPr>
                        </m:sSup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𝜎</m:t>
                              </m:r>
                            </m:e>
                          </m:acc>
                        </m:e>
                        <m:sup>
                          <m:r>
                            <a:rPr lang="en-CN" i="0">
                              <a:latin typeface="Cambria Math" panose="02040503050406030204" pitchFamily="18" charset="0"/>
                            </a:rPr>
                            <m:t>2</m:t>
                          </m:r>
                        </m:sup>
                      </m:sSup>
                      <m:r>
                        <a:rPr lang="en-CN" i="0">
                          <a:latin typeface="Cambria Math" panose="02040503050406030204" pitchFamily="18" charset="0"/>
                        </a:rPr>
                        <m:t>=</m:t>
                      </m:r>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1</m:t>
                          </m:r>
                        </m:num>
                        <m:den>
                          <m:r>
                            <a:rPr lang="en-CN" i="1">
                              <a:latin typeface="Cambria Math" panose="02040503050406030204" pitchFamily="18" charset="0"/>
                            </a:rPr>
                            <m:t>𝑛</m:t>
                          </m:r>
                          <m:r>
                            <a:rPr lang="en-CN" i="0">
                              <a:latin typeface="Cambria Math" panose="02040503050406030204" pitchFamily="18" charset="0"/>
                            </a:rPr>
                            <m:t>−</m:t>
                          </m:r>
                          <m:r>
                            <a:rPr lang="en-CN" i="1">
                              <a:latin typeface="Cambria Math" panose="02040503050406030204" pitchFamily="18" charset="0"/>
                            </a:rPr>
                            <m:t>𝑝</m:t>
                          </m:r>
                          <m:r>
                            <a:rPr lang="en-CN" i="0">
                              <a:latin typeface="Cambria Math" panose="02040503050406030204" pitchFamily="18" charset="0"/>
                            </a:rPr>
                            <m:t>−1</m:t>
                          </m:r>
                        </m:den>
                      </m:f>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𝑖</m:t>
                          </m:r>
                          <m:r>
                            <a:rPr lang="en-CN" i="0">
                              <a:latin typeface="Cambria Math" panose="02040503050406030204" pitchFamily="18" charset="0"/>
                            </a:rPr>
                            <m:t>=1</m:t>
                          </m:r>
                        </m:sub>
                        <m:sup>
                          <m:r>
                            <a:rPr lang="en-CN" i="1">
                              <a:latin typeface="Cambria Math" panose="02040503050406030204" pitchFamily="18" charset="0"/>
                            </a:rPr>
                            <m:t>𝑛</m:t>
                          </m:r>
                        </m:sup>
                        <m:e>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𝑦</m:t>
                                      </m:r>
                                    </m:e>
                                    <m:sub>
                                      <m:r>
                                        <a:rPr lang="en-CN" i="1">
                                          <a:latin typeface="Cambria Math" panose="02040503050406030204" pitchFamily="18" charset="0"/>
                                        </a:rPr>
                                        <m:t>𝑖</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𝛽</m:t>
                                          </m:r>
                                        </m:e>
                                      </m:acc>
                                    </m:e>
                                    <m:sub>
                                      <m:r>
                                        <a:rPr lang="en-CN" i="0">
                                          <a:latin typeface="Cambria Math" panose="02040503050406030204" pitchFamily="18" charset="0"/>
                                        </a:rPr>
                                        <m:t>0</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𝛽</m:t>
                                          </m:r>
                                        </m:e>
                                      </m:acc>
                                    </m:e>
                                    <m:sub>
                                      <m:r>
                                        <a:rPr lang="en-CN" i="0">
                                          <a:latin typeface="Cambria Math" panose="02040503050406030204" pitchFamily="18" charset="0"/>
                                        </a:rPr>
                                        <m:t>1</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m:t>
                                      </m:r>
                                      <m:r>
                                        <a:rPr lang="en-CN" i="0">
                                          <a:latin typeface="Cambria Math" panose="02040503050406030204" pitchFamily="18" charset="0"/>
                                        </a:rPr>
                                        <m:t>1</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m:t>
                                      </m:r>
                                      <m:r>
                                        <a:rPr lang="en-CN" i="0">
                                          <a:latin typeface="Cambria Math" panose="02040503050406030204" pitchFamily="18" charset="0"/>
                                        </a:rPr>
                                        <m:t>2</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𝛽</m:t>
                                          </m:r>
                                        </m:e>
                                      </m:acc>
                                    </m:e>
                                    <m:sub>
                                      <m:r>
                                        <a:rPr lang="en-CN" i="1">
                                          <a:latin typeface="Cambria Math" panose="02040503050406030204" pitchFamily="18" charset="0"/>
                                        </a:rPr>
                                        <m:t>𝑝</m:t>
                                      </m:r>
                                    </m:sub>
                                  </m:sSub>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𝑋</m:t>
                                      </m:r>
                                    </m:e>
                                    <m:sub>
                                      <m:r>
                                        <a:rPr lang="en-CN" i="1">
                                          <a:latin typeface="Cambria Math" panose="02040503050406030204" pitchFamily="18" charset="0"/>
                                        </a:rPr>
                                        <m:t>𝑖𝑝</m:t>
                                      </m:r>
                                    </m:sub>
                                  </m:sSub>
                                </m:e>
                              </m:d>
                            </m:e>
                            <m:sup>
                              <m:r>
                                <a:rPr lang="en-CN" i="0">
                                  <a:latin typeface="Cambria Math" panose="02040503050406030204" pitchFamily="18" charset="0"/>
                                </a:rPr>
                                <m:t>2</m:t>
                              </m:r>
                            </m:sup>
                          </m:sSup>
                        </m:e>
                      </m:nary>
                      <m:r>
                        <a:rPr lang="en-CN" i="0">
                          <a:latin typeface="Cambria Math" panose="02040503050406030204" pitchFamily="18" charset="0"/>
                        </a:rPr>
                        <m:t>=</m:t>
                      </m:r>
                      <m:f>
                        <m:fPr>
                          <m:ctrlPr>
                            <a:rPr lang="en-CN" i="1">
                              <a:solidFill>
                                <a:srgbClr val="836967"/>
                              </a:solidFill>
                              <a:latin typeface="Cambria Math" panose="02040503050406030204" pitchFamily="18" charset="0"/>
                            </a:rPr>
                          </m:ctrlPr>
                        </m:fPr>
                        <m:num>
                          <m:r>
                            <a:rPr lang="en-CN" i="1">
                              <a:latin typeface="Cambria Math" panose="02040503050406030204" pitchFamily="18" charset="0"/>
                            </a:rPr>
                            <m:t>𝑅𝑆𝑆</m:t>
                          </m:r>
                        </m:num>
                        <m:den>
                          <m:r>
                            <a:rPr lang="en-CN" i="1">
                              <a:latin typeface="Cambria Math" panose="02040503050406030204" pitchFamily="18" charset="0"/>
                            </a:rPr>
                            <m:t>𝑛</m:t>
                          </m:r>
                          <m:r>
                            <a:rPr lang="en-CN" i="0">
                              <a:latin typeface="Cambria Math" panose="02040503050406030204" pitchFamily="18" charset="0"/>
                            </a:rPr>
                            <m:t>−</m:t>
                          </m:r>
                          <m:r>
                            <a:rPr lang="en-CN" i="1">
                              <a:latin typeface="Cambria Math" panose="02040503050406030204" pitchFamily="18" charset="0"/>
                            </a:rPr>
                            <m:t>𝑝</m:t>
                          </m:r>
                          <m:r>
                            <a:rPr lang="en-CN" i="0">
                              <a:latin typeface="Cambria Math" panose="02040503050406030204" pitchFamily="18" charset="0"/>
                            </a:rPr>
                            <m:t>−1</m:t>
                          </m:r>
                        </m:den>
                      </m:f>
                    </m:oMath>
                  </m:oMathPara>
                </a14:m>
                <a:endParaRPr lang="en-CN" dirty="0"/>
              </a:p>
            </p:txBody>
          </p:sp>
        </mc:Choice>
        <mc:Fallback xmlns="">
          <p:sp>
            <p:nvSpPr>
              <p:cNvPr id="8" name="Rectangle 7">
                <a:extLst>
                  <a:ext uri="{FF2B5EF4-FFF2-40B4-BE49-F238E27FC236}">
                    <a16:creationId xmlns:a16="http://schemas.microsoft.com/office/drawing/2014/main" id="{571BEE96-24BA-294A-8F16-990811E19949}"/>
                  </a:ext>
                </a:extLst>
              </p:cNvPr>
              <p:cNvSpPr>
                <a:spLocks noRot="1" noChangeAspect="1" noMove="1" noResize="1" noEditPoints="1" noAdjustHandles="1" noChangeArrowheads="1" noChangeShapeType="1" noTextEdit="1"/>
              </p:cNvSpPr>
              <p:nvPr/>
            </p:nvSpPr>
            <p:spPr>
              <a:xfrm>
                <a:off x="1968764" y="3161016"/>
                <a:ext cx="8098420" cy="848566"/>
              </a:xfrm>
              <a:prstGeom prst="rect">
                <a:avLst/>
              </a:prstGeom>
              <a:blipFill>
                <a:blip r:embed="rId4"/>
                <a:stretch>
                  <a:fillRect t="-101493" b="-1552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矩形 11">
                <a:extLst>
                  <a:ext uri="{FF2B5EF4-FFF2-40B4-BE49-F238E27FC236}">
                    <a16:creationId xmlns:a16="http://schemas.microsoft.com/office/drawing/2014/main" id="{7E4BE193-56E3-3640-9FC8-3CFB28563F82}"/>
                  </a:ext>
                </a:extLst>
              </p:cNvPr>
              <p:cNvSpPr/>
              <p:nvPr/>
            </p:nvSpPr>
            <p:spPr>
              <a:xfrm>
                <a:off x="2153201" y="4380691"/>
                <a:ext cx="8401428" cy="148886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参数估计量的性质：</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oMath>
                </a14:m>
                <a:r>
                  <a:rPr lang="zh-CN" altLang="en-US" kern="100" dirty="0">
                    <a:latin typeface="Microsoft YaHei" panose="020B0503020204020204" pitchFamily="34" charset="-122"/>
                    <a:ea typeface="Microsoft YaHei" panose="020B0503020204020204" pitchFamily="34" charset="-122"/>
                  </a:rPr>
                  <a:t>服从正态分布</a:t>
                </a:r>
                <a:r>
                  <a:rPr lang="en-US" kern="100" dirty="0">
                    <a:latin typeface="Microsoft YaHei" panose="020B0503020204020204" pitchFamily="34" charset="-122"/>
                    <a:ea typeface="Microsoft YaHei" panose="020B0503020204020204" pitchFamily="34" charset="-122"/>
                  </a:rPr>
                  <a:t> </a:t>
                </a:r>
                <a14:m>
                  <m:oMath xmlns:m="http://schemas.openxmlformats.org/officeDocument/2006/math">
                    <m:r>
                      <a:rPr lang="en-US" i="1" kern="100">
                        <a:latin typeface="Cambria Math" panose="02040503050406030204" pitchFamily="18" charset="0"/>
                        <a:ea typeface="SimSun" panose="02010600030101010101" pitchFamily="2" charset="-122"/>
                      </a:rPr>
                      <m:t>𝑁</m:t>
                    </m:r>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𝛽</m:t>
                    </m:r>
                    <m:r>
                      <a:rPr lang="en-US" i="1" kern="100">
                        <a:latin typeface="Cambria Math" panose="02040503050406030204" pitchFamily="18" charset="0"/>
                        <a:ea typeface="SimSun" panose="02010600030101010101" pitchFamily="2" charset="-122"/>
                      </a:rPr>
                      <m:t>,</m:t>
                    </m:r>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𝑋</m:t>
                                </m:r>
                              </m:e>
                              <m:sup>
                                <m:r>
                                  <a:rPr lang="en-US" i="1" kern="100">
                                    <a:latin typeface="Cambria Math" panose="02040503050406030204" pitchFamily="18" charset="0"/>
                                    <a:ea typeface="SimSun" panose="02010600030101010101" pitchFamily="2" charset="-122"/>
                                  </a:rPr>
                                  <m:t>⊤</m:t>
                                </m:r>
                              </m:sup>
                            </m:sSup>
                            <m:r>
                              <a:rPr lang="en-US" i="1" kern="100">
                                <a:latin typeface="Cambria Math" panose="02040503050406030204" pitchFamily="18" charset="0"/>
                                <a:ea typeface="SimSun" panose="02010600030101010101" pitchFamily="2" charset="-122"/>
                              </a:rPr>
                              <m:t>𝑋</m:t>
                            </m:r>
                          </m:e>
                        </m:d>
                      </m:e>
                      <m:sup>
                        <m:r>
                          <a:rPr lang="en-US" i="1" kern="100">
                            <a:latin typeface="Cambria Math" panose="02040503050406030204" pitchFamily="18" charset="0"/>
                            <a:ea typeface="SimSun" panose="02010600030101010101" pitchFamily="2" charset="-122"/>
                          </a:rPr>
                          <m:t>−1</m:t>
                        </m:r>
                      </m:sup>
                    </m:sSup>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r>
                      <a:rPr lang="en-US" i="1" kern="100">
                        <a:latin typeface="Cambria Math" panose="02040503050406030204" pitchFamily="18" charset="0"/>
                        <a:ea typeface="SimSun" panose="02010600030101010101" pitchFamily="2" charset="-122"/>
                      </a:rPr>
                      <m:t>)</m:t>
                    </m:r>
                  </m:oMath>
                </a14:m>
                <a:endParaRPr lang="en-CN" kern="100" dirty="0">
                  <a:latin typeface="Microsoft YaHei" panose="020B0503020204020204" pitchFamily="34" charset="-122"/>
                  <a:ea typeface="Microsoft YaHei"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f>
                      <m:fPr>
                        <m:ctrlPr>
                          <a:rPr lang="en-CN" i="1" kern="100">
                            <a:latin typeface="Cambria Math" panose="02040503050406030204" pitchFamily="18" charset="0"/>
                            <a:ea typeface="SimSun" panose="02010600030101010101" pitchFamily="2" charset="-122"/>
                          </a:rPr>
                        </m:ctrlPr>
                      </m:fPr>
                      <m:num>
                        <m:r>
                          <a:rPr lang="en-US" i="1" kern="100">
                            <a:latin typeface="Cambria Math" panose="02040503050406030204" pitchFamily="18" charset="0"/>
                            <a:ea typeface="SimSun" panose="02010600030101010101" pitchFamily="2" charset="-122"/>
                          </a:rPr>
                          <m:t>𝑅𝑆𝑆</m:t>
                        </m:r>
                      </m:num>
                      <m:den>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den>
                    </m:f>
                  </m:oMath>
                </a14:m>
                <a:r>
                  <a:rPr lang="zh-CN" altLang="en-US" kern="100" dirty="0">
                    <a:latin typeface="Microsoft YaHei" panose="020B0503020204020204" pitchFamily="34" charset="-122"/>
                    <a:ea typeface="Microsoft YaHei" panose="020B0503020204020204" pitchFamily="34" charset="-122"/>
                  </a:rPr>
                  <a:t>服从分布</a:t>
                </a:r>
                <a14:m>
                  <m:oMath xmlns:m="http://schemas.openxmlformats.org/officeDocument/2006/math">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𝜒</m:t>
                        </m:r>
                      </m:e>
                      <m:sup>
                        <m:r>
                          <a:rPr lang="en-US" i="1" kern="100">
                            <a:latin typeface="Cambria Math" panose="02040503050406030204" pitchFamily="18" charset="0"/>
                            <a:ea typeface="SimSun" panose="02010600030101010101" pitchFamily="2" charset="-122"/>
                          </a:rPr>
                          <m:t>2</m:t>
                        </m:r>
                      </m:sup>
                    </m:sSup>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𝑛</m:t>
                    </m:r>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𝑝</m:t>
                    </m:r>
                    <m:r>
                      <a:rPr lang="en-US" i="1" kern="100">
                        <a:latin typeface="Cambria Math" panose="02040503050406030204" pitchFamily="18" charset="0"/>
                        <a:ea typeface="SimSun" panose="02010600030101010101" pitchFamily="2" charset="-122"/>
                      </a:rPr>
                      <m:t>−1)</m:t>
                    </m:r>
                  </m:oMath>
                </a14:m>
                <a:endParaRPr lang="en-CN" kern="100" dirty="0">
                  <a:latin typeface="Microsoft YaHei" panose="020B0503020204020204" pitchFamily="34" charset="-122"/>
                  <a:ea typeface="Microsoft YaHei" panose="020B0503020204020204" pitchFamily="34" charset="-122"/>
                </a:endParaRPr>
              </a:p>
            </p:txBody>
          </p:sp>
        </mc:Choice>
        <mc:Fallback xmlns="">
          <p:sp>
            <p:nvSpPr>
              <p:cNvPr id="15" name="矩形 11">
                <a:extLst>
                  <a:ext uri="{FF2B5EF4-FFF2-40B4-BE49-F238E27FC236}">
                    <a16:creationId xmlns:a16="http://schemas.microsoft.com/office/drawing/2014/main" id="{7E4BE193-56E3-3640-9FC8-3CFB28563F82}"/>
                  </a:ext>
                </a:extLst>
              </p:cNvPr>
              <p:cNvSpPr>
                <a:spLocks noRot="1" noChangeAspect="1" noMove="1" noResize="1" noEditPoints="1" noAdjustHandles="1" noChangeArrowheads="1" noChangeShapeType="1" noTextEdit="1"/>
              </p:cNvSpPr>
              <p:nvPr/>
            </p:nvSpPr>
            <p:spPr>
              <a:xfrm>
                <a:off x="2153201" y="4380691"/>
                <a:ext cx="8401428" cy="1488869"/>
              </a:xfrm>
              <a:prstGeom prst="rect">
                <a:avLst/>
              </a:prstGeom>
              <a:blipFill>
                <a:blip r:embed="rId5"/>
                <a:stretch>
                  <a:fillRect l="-453" b="-847"/>
                </a:stretch>
              </a:blipFill>
            </p:spPr>
            <p:txBody>
              <a:bodyPr/>
              <a:lstStyle/>
              <a:p>
                <a:r>
                  <a:rPr lang="en-CN">
                    <a:noFill/>
                  </a:rPr>
                  <a:t> </a:t>
                </a:r>
              </a:p>
            </p:txBody>
          </p:sp>
        </mc:Fallback>
      </mc:AlternateContent>
    </p:spTree>
    <p:extLst>
      <p:ext uri="{BB962C8B-B14F-4D97-AF65-F5344CB8AC3E}">
        <p14:creationId xmlns:p14="http://schemas.microsoft.com/office/powerpoint/2010/main" val="2454444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参数估计</a:t>
            </a:r>
            <a:r>
              <a:rPr lang="zh-CN" altLang="en-US" dirty="0"/>
              <a:t>：极大似然估计</a:t>
            </a:r>
            <a:endParaRPr lang="en-C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DC9164-C1D2-684B-9BC4-B9B0F79AE8EA}"/>
                  </a:ext>
                </a:extLst>
              </p:cNvPr>
              <p:cNvSpPr/>
              <p:nvPr/>
            </p:nvSpPr>
            <p:spPr>
              <a:xfrm>
                <a:off x="5164014" y="1264124"/>
                <a:ext cx="1863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𝑦</m:t>
                      </m:r>
                      <m:r>
                        <a:rPr lang="en-CN" i="0">
                          <a:latin typeface="Cambria Math" panose="02040503050406030204" pitchFamily="18" charset="0"/>
                        </a:rPr>
                        <m:t>∼</m:t>
                      </m:r>
                      <m:r>
                        <a:rPr lang="en-CN" i="1">
                          <a:latin typeface="Cambria Math" panose="02040503050406030204" pitchFamily="18" charset="0"/>
                        </a:rPr>
                        <m:t>𝑁</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𝑋</m:t>
                          </m:r>
                          <m:r>
                            <a:rPr lang="en-CN" i="1">
                              <a:latin typeface="Cambria Math" panose="02040503050406030204" pitchFamily="18" charset="0"/>
                            </a:rPr>
                            <m:t>𝛽</m:t>
                          </m:r>
                          <m:r>
                            <a:rPr lang="en-CN" i="0">
                              <a:latin typeface="Cambria Math" panose="02040503050406030204" pitchFamily="18" charset="0"/>
                            </a:rPr>
                            <m:t>,</m:t>
                          </m:r>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𝜎</m:t>
                              </m:r>
                            </m:e>
                            <m:sup>
                              <m:r>
                                <a:rPr lang="en-CN" i="0">
                                  <a:latin typeface="Cambria Math" panose="02040503050406030204" pitchFamily="18" charset="0"/>
                                </a:rPr>
                                <m:t>2</m:t>
                              </m:r>
                            </m:sup>
                          </m:sSup>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𝐼</m:t>
                              </m:r>
                            </m:e>
                            <m:sub>
                              <m:r>
                                <a:rPr lang="en-CN" i="1">
                                  <a:latin typeface="Cambria Math" panose="02040503050406030204" pitchFamily="18" charset="0"/>
                                </a:rPr>
                                <m:t>𝑛</m:t>
                              </m:r>
                            </m:sub>
                          </m:sSub>
                        </m:e>
                      </m:d>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4" name="Rectangle 3">
                <a:extLst>
                  <a:ext uri="{FF2B5EF4-FFF2-40B4-BE49-F238E27FC236}">
                    <a16:creationId xmlns:a16="http://schemas.microsoft.com/office/drawing/2014/main" id="{E1DC9164-C1D2-684B-9BC4-B9B0F79AE8EA}"/>
                  </a:ext>
                </a:extLst>
              </p:cNvPr>
              <p:cNvSpPr>
                <a:spLocks noRot="1" noChangeAspect="1" noMove="1" noResize="1" noEditPoints="1" noAdjustHandles="1" noChangeArrowheads="1" noChangeShapeType="1" noTextEdit="1"/>
              </p:cNvSpPr>
              <p:nvPr/>
            </p:nvSpPr>
            <p:spPr>
              <a:xfrm>
                <a:off x="5164014" y="1264124"/>
                <a:ext cx="1863972" cy="369332"/>
              </a:xfrm>
              <a:prstGeom prst="rect">
                <a:avLst/>
              </a:prstGeom>
              <a:blipFill>
                <a:blip r:embed="rId2"/>
                <a:stretch>
                  <a:fillRect b="-13333"/>
                </a:stretch>
              </a:blipFill>
            </p:spPr>
            <p:txBody>
              <a:bodyPr/>
              <a:lstStyle/>
              <a:p>
                <a:r>
                  <a:rPr lang="en-CN">
                    <a:noFill/>
                  </a:rPr>
                  <a:t> </a:t>
                </a:r>
              </a:p>
            </p:txBody>
          </p:sp>
        </mc:Fallback>
      </mc:AlternateContent>
      <p:sp>
        <p:nvSpPr>
          <p:cNvPr id="5" name="Rectangle 4">
            <a:extLst>
              <a:ext uri="{FF2B5EF4-FFF2-40B4-BE49-F238E27FC236}">
                <a16:creationId xmlns:a16="http://schemas.microsoft.com/office/drawing/2014/main" id="{7AB26786-C2B4-DA44-8EFE-5353E9399EBB}"/>
              </a:ext>
            </a:extLst>
          </p:cNvPr>
          <p:cNvSpPr/>
          <p:nvPr/>
        </p:nvSpPr>
        <p:spPr>
          <a:xfrm>
            <a:off x="1334946" y="1885588"/>
            <a:ext cx="6096000" cy="455189"/>
          </a:xfrm>
          <a:prstGeom prst="rect">
            <a:avLst/>
          </a:prstGeom>
        </p:spPr>
        <p:txBody>
          <a:bodyPr>
            <a:spAutoFit/>
          </a:bodyPr>
          <a:lstStyle/>
          <a:p>
            <a:pPr algn="just">
              <a:lnSpc>
                <a:spcPct val="150000"/>
              </a:lnSpc>
            </a:pPr>
            <a:r>
              <a:rPr lang="zh-CN" altLang="en-US" kern="100" dirty="0">
                <a:latin typeface="Microsoft YaHei" panose="020B0503020204020204" pitchFamily="34" charset="-122"/>
                <a:ea typeface="Microsoft YaHei" panose="020B0503020204020204" pitchFamily="34" charset="-122"/>
              </a:rPr>
              <a:t>似然函数及其对数形式：</a:t>
            </a:r>
            <a:endParaRPr lang="en-CN" kern="1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C64671-BB64-A049-8153-362491378158}"/>
                  </a:ext>
                </a:extLst>
              </p:cNvPr>
              <p:cNvSpPr/>
              <p:nvPr/>
            </p:nvSpPr>
            <p:spPr>
              <a:xfrm>
                <a:off x="3292214" y="2749557"/>
                <a:ext cx="5762603" cy="506870"/>
              </a:xfrm>
              <a:prstGeom prst="rect">
                <a:avLst/>
              </a:prstGeom>
            </p:spPr>
            <p:txBody>
              <a:bodyPr wrap="none">
                <a:spAutoFit/>
              </a:bodyPr>
              <a:lstStyle/>
              <a:p>
                <a14:m>
                  <m:oMath xmlns:m="http://schemas.openxmlformats.org/officeDocument/2006/math">
                    <m:r>
                      <a:rPr lang="en-CN" i="1" smtClean="0">
                        <a:solidFill>
                          <a:schemeClr val="tx1"/>
                        </a:solidFill>
                        <a:latin typeface="Cambria Math" panose="02040503050406030204" pitchFamily="18" charset="0"/>
                      </a:rPr>
                      <m:t>𝐿</m:t>
                    </m:r>
                    <m:r>
                      <a:rPr lang="en-CN" i="0">
                        <a:solidFill>
                          <a:schemeClr val="tx1"/>
                        </a:solidFill>
                        <a:latin typeface="Cambria Math" panose="02040503050406030204" pitchFamily="18" charset="0"/>
                      </a:rPr>
                      <m:t>(</m:t>
                    </m:r>
                    <m:r>
                      <a:rPr lang="en-CN" i="1">
                        <a:solidFill>
                          <a:schemeClr val="tx1"/>
                        </a:solidFill>
                        <a:latin typeface="Cambria Math" panose="02040503050406030204" pitchFamily="18" charset="0"/>
                      </a:rPr>
                      <m:t>𝛽</m:t>
                    </m:r>
                    <m:r>
                      <a:rPr lang="en-CN" i="0">
                        <a:solidFill>
                          <a:schemeClr val="tx1"/>
                        </a:solidFill>
                        <a:latin typeface="Cambria Math" panose="02040503050406030204" pitchFamily="18" charset="0"/>
                      </a:rPr>
                      <m:t>)=</m:t>
                    </m:r>
                    <m:sSup>
                      <m:sSupPr>
                        <m:ctrlPr>
                          <a:rPr lang="en-CN" i="1">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e>
                      <m:sup>
                        <m:r>
                          <a:rPr lang="en-CN" i="0">
                            <a:solidFill>
                              <a:schemeClr val="tx1"/>
                            </a:solidFill>
                            <a:latin typeface="Cambria Math" panose="02040503050406030204" pitchFamily="18" charset="0"/>
                          </a:rPr>
                          <m:t>−</m:t>
                        </m:r>
                        <m:f>
                          <m:fPr>
                            <m:type m:val="lin"/>
                            <m:ctrlPr>
                              <a:rPr lang="en-CN" i="1">
                                <a:solidFill>
                                  <a:schemeClr val="tx1"/>
                                </a:solidFill>
                                <a:latin typeface="Cambria Math" panose="02040503050406030204" pitchFamily="18" charset="0"/>
                              </a:rPr>
                            </m:ctrlPr>
                          </m:fPr>
                          <m:num>
                            <m:r>
                              <a:rPr lang="en-CN" i="1">
                                <a:solidFill>
                                  <a:schemeClr val="tx1"/>
                                </a:solidFill>
                                <a:latin typeface="Cambria Math" panose="02040503050406030204" pitchFamily="18" charset="0"/>
                              </a:rPr>
                              <m:t>𝑛</m:t>
                            </m:r>
                          </m:num>
                          <m:den>
                            <m:r>
                              <a:rPr lang="en-CN" i="0">
                                <a:solidFill>
                                  <a:schemeClr val="tx1"/>
                                </a:solidFill>
                                <a:latin typeface="Cambria Math" panose="02040503050406030204" pitchFamily="18" charset="0"/>
                              </a:rPr>
                              <m:t>2</m:t>
                            </m:r>
                          </m:den>
                        </m:f>
                      </m:sup>
                    </m:sSup>
                    <m:sSup>
                      <m:sSupPr>
                        <m:ctrlPr>
                          <a:rPr lang="en-CN" i="1">
                            <a:solidFill>
                              <a:schemeClr val="tx1"/>
                            </a:solidFill>
                            <a:latin typeface="Cambria Math" panose="02040503050406030204" pitchFamily="18" charset="0"/>
                          </a:rPr>
                        </m:ctrlPr>
                      </m:sSupPr>
                      <m:e>
                        <m:d>
                          <m:dPr>
                            <m:ctrlPr>
                              <a:rPr lang="en-CN" i="1">
                                <a:solidFill>
                                  <a:schemeClr val="tx1"/>
                                </a:solidFill>
                                <a:latin typeface="Cambria Math" panose="02040503050406030204" pitchFamily="18" charset="0"/>
                              </a:rPr>
                            </m:ctrlPr>
                          </m:dPr>
                          <m:e>
                            <m:sSup>
                              <m:sSupPr>
                                <m:ctrlPr>
                                  <a:rPr lang="en-CN" i="1">
                                    <a:solidFill>
                                      <a:schemeClr val="tx1"/>
                                    </a:solidFill>
                                    <a:latin typeface="Cambria Math" panose="02040503050406030204" pitchFamily="18" charset="0"/>
                                  </a:rPr>
                                </m:ctrlPr>
                              </m:sSupPr>
                              <m:e>
                                <m:r>
                                  <a:rPr lang="en-CN" i="1">
                                    <a:solidFill>
                                      <a:schemeClr val="tx1"/>
                                    </a:solidFill>
                                    <a:latin typeface="Cambria Math" panose="02040503050406030204" pitchFamily="18" charset="0"/>
                                  </a:rPr>
                                  <m:t>𝜎</m:t>
                                </m:r>
                              </m:e>
                              <m:sup>
                                <m:r>
                                  <a:rPr lang="en-CN" i="0">
                                    <a:solidFill>
                                      <a:schemeClr val="tx1"/>
                                    </a:solidFill>
                                    <a:latin typeface="Cambria Math" panose="02040503050406030204" pitchFamily="18" charset="0"/>
                                  </a:rPr>
                                  <m:t>2</m:t>
                                </m:r>
                              </m:sup>
                            </m:sSup>
                          </m:e>
                        </m:d>
                      </m:e>
                      <m:sup>
                        <m:r>
                          <a:rPr lang="en-CN" i="0">
                            <a:solidFill>
                              <a:schemeClr val="tx1"/>
                            </a:solidFill>
                            <a:latin typeface="Cambria Math" panose="02040503050406030204" pitchFamily="18" charset="0"/>
                          </a:rPr>
                          <m:t>−</m:t>
                        </m:r>
                        <m:f>
                          <m:fPr>
                            <m:type m:val="lin"/>
                            <m:ctrlPr>
                              <a:rPr lang="en-CN" i="1">
                                <a:solidFill>
                                  <a:schemeClr val="tx1"/>
                                </a:solidFill>
                                <a:latin typeface="Cambria Math" panose="02040503050406030204" pitchFamily="18" charset="0"/>
                              </a:rPr>
                            </m:ctrlPr>
                          </m:fPr>
                          <m:num>
                            <m:r>
                              <a:rPr lang="en-CN" i="1">
                                <a:solidFill>
                                  <a:schemeClr val="tx1"/>
                                </a:solidFill>
                                <a:latin typeface="Cambria Math" panose="02040503050406030204" pitchFamily="18" charset="0"/>
                              </a:rPr>
                              <m:t>𝑛</m:t>
                            </m:r>
                          </m:num>
                          <m:den>
                            <m:r>
                              <a:rPr lang="en-CN" i="0">
                                <a:solidFill>
                                  <a:schemeClr val="tx1"/>
                                </a:solidFill>
                                <a:latin typeface="Cambria Math" panose="02040503050406030204" pitchFamily="18" charset="0"/>
                              </a:rPr>
                              <m:t>2</m:t>
                            </m:r>
                          </m:den>
                        </m:f>
                      </m:sup>
                    </m:sSup>
                    <m:r>
                      <a:rPr lang="en-US" altLang="zh-CN" b="0" i="1" smtClean="0">
                        <a:solidFill>
                          <a:schemeClr val="tx1"/>
                        </a:solidFill>
                        <a:latin typeface="Cambria Math" panose="02040503050406030204" pitchFamily="18" charset="0"/>
                      </a:rPr>
                      <m:t>𝑒𝑥𝑝</m:t>
                    </m:r>
                    <m:d>
                      <m:dPr>
                        <m:ctrlPr>
                          <a:rPr lang="en-CN"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CN"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sSup>
                              <m:sSupPr>
                                <m:ctrlPr>
                                  <a:rPr lang="en-CN"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i="1">
                                    <a:solidFill>
                                      <a:schemeClr val="tx1"/>
                                    </a:solidFill>
                                    <a:latin typeface="Cambria Math" panose="02040503050406030204" pitchFamily="18" charset="0"/>
                                  </a:rPr>
                                  <m:t>2</m:t>
                                </m:r>
                              </m:sup>
                            </m:sSup>
                          </m:den>
                        </m:f>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y</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Xβ</m:t>
                        </m:r>
                        <m:sSup>
                          <m:sSupPr>
                            <m:ctrlPr>
                              <a:rPr lang="en-CN"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y</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Xβ</m:t>
                        </m:r>
                        <m:r>
                          <a:rPr lang="en-US" i="1">
                            <a:solidFill>
                              <a:schemeClr val="tx1"/>
                            </a:solidFill>
                            <a:latin typeface="Cambria Math" panose="02040503050406030204" pitchFamily="18" charset="0"/>
                          </a:rPr>
                          <m:t>)</m:t>
                        </m:r>
                      </m:e>
                    </m:d>
                  </m:oMath>
                </a14:m>
                <a:r>
                  <a:rPr lang="en-CN" dirty="0">
                    <a:solidFill>
                      <a:schemeClr val="tx1"/>
                    </a:solidFill>
                    <a:effectLst/>
                    <a:latin typeface="Microsoft YaHei" panose="020B0503020204020204" pitchFamily="34" charset="-122"/>
                    <a:ea typeface="Microsoft YaHei" panose="020B0503020204020204" pitchFamily="34" charset="-122"/>
                  </a:rPr>
                  <a:t> </a:t>
                </a:r>
                <a:endParaRPr lang="en-CN"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12" name="Rectangle 11">
                <a:extLst>
                  <a:ext uri="{FF2B5EF4-FFF2-40B4-BE49-F238E27FC236}">
                    <a16:creationId xmlns:a16="http://schemas.microsoft.com/office/drawing/2014/main" id="{98C64671-BB64-A049-8153-362491378158}"/>
                  </a:ext>
                </a:extLst>
              </p:cNvPr>
              <p:cNvSpPr>
                <a:spLocks noRot="1" noChangeAspect="1" noMove="1" noResize="1" noEditPoints="1" noAdjustHandles="1" noChangeArrowheads="1" noChangeShapeType="1" noTextEdit="1"/>
              </p:cNvSpPr>
              <p:nvPr/>
            </p:nvSpPr>
            <p:spPr>
              <a:xfrm>
                <a:off x="3292214" y="2749557"/>
                <a:ext cx="5762603" cy="506870"/>
              </a:xfrm>
              <a:prstGeom prst="rect">
                <a:avLst/>
              </a:prstGeom>
              <a:blipFill>
                <a:blip r:embed="rId3"/>
                <a:stretch>
                  <a:fillRect t="-48780" b="-6097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B5A9A5F-EE40-F447-B3D6-C0B988F70571}"/>
                  </a:ext>
                </a:extLst>
              </p:cNvPr>
              <p:cNvSpPr txBox="1"/>
              <p:nvPr/>
            </p:nvSpPr>
            <p:spPr>
              <a:xfrm>
                <a:off x="3362296" y="3481795"/>
                <a:ext cx="5725029" cy="492379"/>
              </a:xfrm>
              <a:prstGeom prst="rect">
                <a:avLst/>
              </a:prstGeom>
              <a:noFill/>
            </p:spPr>
            <p:txBody>
              <a:bodyPr wrap="none" rtlCol="0">
                <a:spAutoFit/>
              </a:bodyPr>
              <a:lstStyle/>
              <a:p>
                <a14:m>
                  <m:oMath xmlns:m="http://schemas.openxmlformats.org/officeDocument/2006/math">
                    <m:r>
                      <m:rPr>
                        <m:nor/>
                      </m:rPr>
                      <a:rPr lang="en-US" smtClean="0">
                        <a:solidFill>
                          <a:schemeClr val="tx1"/>
                        </a:solidFill>
                        <a:latin typeface="Microsoft YaHei" panose="020B0503020204020204" pitchFamily="34" charset="-122"/>
                        <a:ea typeface="Microsoft YaHei" panose="020B0503020204020204" pitchFamily="34" charset="-122"/>
                      </a:rPr>
                      <m:t>ln</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𝛽</m:t>
                    </m:r>
                    <m:r>
                      <a:rPr lang="en-US" i="1">
                        <a:solidFill>
                          <a:schemeClr val="tx1"/>
                        </a:solidFill>
                        <a:latin typeface="Cambria Math" panose="02040503050406030204" pitchFamily="18" charset="0"/>
                      </a:rPr>
                      <m:t>)=−</m:t>
                    </m:r>
                    <m:f>
                      <m:fPr>
                        <m:ctrlPr>
                          <a:rPr lang="en-CN"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num>
                      <m:den>
                        <m:r>
                          <a:rPr lang="en-US" i="1">
                            <a:solidFill>
                              <a:schemeClr val="tx1"/>
                            </a:solidFill>
                            <a:latin typeface="Cambria Math" panose="02040503050406030204" pitchFamily="18" charset="0"/>
                          </a:rPr>
                          <m:t>2</m:t>
                        </m:r>
                      </m:den>
                    </m:f>
                    <m:r>
                      <m:rPr>
                        <m:nor/>
                      </m:rPr>
                      <a:rPr lang="en-US">
                        <a:solidFill>
                          <a:schemeClr val="tx1"/>
                        </a:solidFill>
                        <a:latin typeface="Microsoft YaHei" panose="020B0503020204020204" pitchFamily="34" charset="-122"/>
                        <a:ea typeface="Microsoft YaHei" panose="020B0503020204020204" pitchFamily="34" charset="-122"/>
                      </a:rPr>
                      <m:t>ln</m:t>
                    </m:r>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f>
                      <m:fPr>
                        <m:ctrlPr>
                          <a:rPr lang="en-CN"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num>
                      <m:den>
                        <m:r>
                          <a:rPr lang="en-US" i="1">
                            <a:solidFill>
                              <a:schemeClr val="tx1"/>
                            </a:solidFill>
                            <a:latin typeface="Cambria Math" panose="02040503050406030204" pitchFamily="18" charset="0"/>
                          </a:rPr>
                          <m:t>2</m:t>
                        </m:r>
                      </m:den>
                    </m:f>
                    <m:r>
                      <m:rPr>
                        <m:nor/>
                      </m:rPr>
                      <a:rPr lang="en-US">
                        <a:solidFill>
                          <a:schemeClr val="tx1"/>
                        </a:solidFill>
                        <a:latin typeface="Microsoft YaHei" panose="020B0503020204020204" pitchFamily="34" charset="-122"/>
                        <a:ea typeface="Microsoft YaHei" panose="020B0503020204020204" pitchFamily="34" charset="-122"/>
                      </a:rPr>
                      <m:t>ln</m:t>
                    </m:r>
                    <m:d>
                      <m:dPr>
                        <m:ctrlPr>
                          <a:rPr lang="en-CN" i="1">
                            <a:solidFill>
                              <a:schemeClr val="tx1"/>
                            </a:solidFill>
                            <a:latin typeface="Cambria Math" panose="02040503050406030204" pitchFamily="18" charset="0"/>
                          </a:rPr>
                        </m:ctrlPr>
                      </m:dPr>
                      <m:e>
                        <m:sSup>
                          <m:sSupPr>
                            <m:ctrlPr>
                              <a:rPr lang="en-CN"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i="1">
                                <a:solidFill>
                                  <a:schemeClr val="tx1"/>
                                </a:solidFill>
                                <a:latin typeface="Cambria Math" panose="02040503050406030204" pitchFamily="18" charset="0"/>
                              </a:rPr>
                              <m:t>2</m:t>
                            </m:r>
                          </m:sup>
                        </m:sSup>
                      </m:e>
                    </m:d>
                    <m:r>
                      <a:rPr lang="en-US" i="1">
                        <a:solidFill>
                          <a:schemeClr val="tx1"/>
                        </a:solidFill>
                        <a:latin typeface="Cambria Math" panose="02040503050406030204" pitchFamily="18" charset="0"/>
                      </a:rPr>
                      <m:t>−</m:t>
                    </m:r>
                    <m:f>
                      <m:fPr>
                        <m:ctrlPr>
                          <a:rPr lang="en-CN"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sSup>
                          <m:sSupPr>
                            <m:ctrlPr>
                              <a:rPr lang="en-CN"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𝜎</m:t>
                            </m:r>
                          </m:e>
                          <m:sup>
                            <m:r>
                              <a:rPr lang="en-US" i="1">
                                <a:solidFill>
                                  <a:schemeClr val="tx1"/>
                                </a:solidFill>
                                <a:latin typeface="Cambria Math" panose="02040503050406030204" pitchFamily="18" charset="0"/>
                              </a:rPr>
                              <m:t>2</m:t>
                            </m:r>
                          </m:sup>
                        </m:sSup>
                      </m:den>
                    </m:f>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y</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Xβ</m:t>
                    </m:r>
                    <m:sSup>
                      <m:sSupPr>
                        <m:ctrlPr>
                          <a:rPr lang="en-CN"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y</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Xβ</m:t>
                    </m:r>
                    <m:r>
                      <a:rPr lang="en-US" i="1">
                        <a:solidFill>
                          <a:schemeClr val="tx1"/>
                        </a:solidFill>
                        <a:latin typeface="Cambria Math" panose="02040503050406030204" pitchFamily="18" charset="0"/>
                      </a:rPr>
                      <m:t>)</m:t>
                    </m:r>
                  </m:oMath>
                </a14:m>
                <a:r>
                  <a:rPr lang="en-CN" dirty="0">
                    <a:solidFill>
                      <a:schemeClr val="tx1"/>
                    </a:solidFill>
                    <a:effectLst/>
                    <a:latin typeface="Microsoft YaHei" panose="020B0503020204020204" pitchFamily="34" charset="-122"/>
                    <a:ea typeface="Microsoft YaHei" panose="020B0503020204020204" pitchFamily="34" charset="-122"/>
                  </a:rPr>
                  <a:t> </a:t>
                </a:r>
                <a:endParaRPr lang="en-CN"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13" name="TextBox 12">
                <a:extLst>
                  <a:ext uri="{FF2B5EF4-FFF2-40B4-BE49-F238E27FC236}">
                    <a16:creationId xmlns:a16="http://schemas.microsoft.com/office/drawing/2014/main" id="{6B5A9A5F-EE40-F447-B3D6-C0B988F70571}"/>
                  </a:ext>
                </a:extLst>
              </p:cNvPr>
              <p:cNvSpPr txBox="1">
                <a:spLocks noRot="1" noChangeAspect="1" noMove="1" noResize="1" noEditPoints="1" noAdjustHandles="1" noChangeArrowheads="1" noChangeShapeType="1" noTextEdit="1"/>
              </p:cNvSpPr>
              <p:nvPr/>
            </p:nvSpPr>
            <p:spPr>
              <a:xfrm>
                <a:off x="3362296" y="3481795"/>
                <a:ext cx="5725029" cy="492379"/>
              </a:xfrm>
              <a:prstGeom prst="rect">
                <a:avLst/>
              </a:prstGeom>
              <a:blipFill>
                <a:blip r:embed="rId4"/>
                <a:stretch>
                  <a:fillRect b="-256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5218D91-BBFC-FA45-9224-9740C4D95386}"/>
                  </a:ext>
                </a:extLst>
              </p:cNvPr>
              <p:cNvSpPr/>
              <p:nvPr/>
            </p:nvSpPr>
            <p:spPr>
              <a:xfrm>
                <a:off x="1334946" y="4382954"/>
                <a:ext cx="7997702" cy="874407"/>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最小化对数似然函数等价于最小化</a:t>
                </a:r>
                <a14:m>
                  <m:oMath xmlns:m="http://schemas.openxmlformats.org/officeDocument/2006/math">
                    <m:sSup>
                      <m:sSupPr>
                        <m:ctrlPr>
                          <a:rPr lang="en-CN" i="1">
                            <a:solidFill>
                              <a:srgbClr val="C00000"/>
                            </a:solidFill>
                            <a:effectLst/>
                            <a:latin typeface="Cambria Math" panose="02040503050406030204" pitchFamily="18" charset="0"/>
                          </a:rPr>
                        </m:ctrlPr>
                      </m:sSupPr>
                      <m:e>
                        <m:d>
                          <m:dPr>
                            <m:ctrlPr>
                              <a:rPr lang="en-CN" i="1">
                                <a:solidFill>
                                  <a:srgbClr val="C00000"/>
                                </a:solidFill>
                                <a:effectLst/>
                                <a:latin typeface="Cambria Math" panose="02040503050406030204" pitchFamily="18" charset="0"/>
                              </a:rPr>
                            </m:ctrlPr>
                          </m:dPr>
                          <m:e>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𝑦</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𝑋</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𝛽</m:t>
                            </m:r>
                          </m:e>
                        </m:d>
                      </m:e>
                      <m:sup>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sup>
                    </m:sSup>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𝑦</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𝑋</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𝛽</m:t>
                    </m:r>
                    <m:r>
                      <a:rPr lang="en-US" i="1">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oMath>
                </a14:m>
                <a:endParaRPr lang="en-CN" dirty="0">
                  <a:solidFill>
                    <a:srgbClr val="C00000"/>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极大似然估计的结果与普通最小二乘法对于回归系数估计的结果是相同的</a:t>
                </a:r>
                <a:r>
                  <a:rPr lang="en-CN" dirty="0">
                    <a:latin typeface="Microsoft YaHei" panose="020B0503020204020204" pitchFamily="34" charset="-122"/>
                    <a:ea typeface="Microsoft YaHei" panose="020B0503020204020204" pitchFamily="34" charset="-122"/>
                  </a:rPr>
                  <a:t> </a:t>
                </a:r>
                <a:r>
                  <a:rPr lang="en-CN" dirty="0">
                    <a:solidFill>
                      <a:srgbClr val="C00000"/>
                    </a:solidFill>
                    <a:effectLst/>
                    <a:latin typeface="Microsoft YaHei" panose="020B0503020204020204" pitchFamily="34" charset="-122"/>
                    <a:ea typeface="Microsoft YaHei" panose="020B0503020204020204" pitchFamily="34" charset="-122"/>
                  </a:rPr>
                  <a:t> </a:t>
                </a:r>
                <a:endParaRPr lang="en-CN"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14" name="Rectangle 13">
                <a:extLst>
                  <a:ext uri="{FF2B5EF4-FFF2-40B4-BE49-F238E27FC236}">
                    <a16:creationId xmlns:a16="http://schemas.microsoft.com/office/drawing/2014/main" id="{C5218D91-BBFC-FA45-9224-9740C4D95386}"/>
                  </a:ext>
                </a:extLst>
              </p:cNvPr>
              <p:cNvSpPr>
                <a:spLocks noRot="1" noChangeAspect="1" noMove="1" noResize="1" noEditPoints="1" noAdjustHandles="1" noChangeArrowheads="1" noChangeShapeType="1" noTextEdit="1"/>
              </p:cNvSpPr>
              <p:nvPr/>
            </p:nvSpPr>
            <p:spPr>
              <a:xfrm>
                <a:off x="1334946" y="4382954"/>
                <a:ext cx="7997702" cy="874407"/>
              </a:xfrm>
              <a:prstGeom prst="rect">
                <a:avLst/>
              </a:prstGeom>
              <a:blipFill>
                <a:blip r:embed="rId5"/>
                <a:stretch>
                  <a:fillRect l="-476" b="-10145"/>
                </a:stretch>
              </a:blipFill>
            </p:spPr>
            <p:txBody>
              <a:bodyPr/>
              <a:lstStyle/>
              <a:p>
                <a:r>
                  <a:rPr lang="en-CN">
                    <a:noFill/>
                  </a:rPr>
                  <a:t> </a:t>
                </a:r>
              </a:p>
            </p:txBody>
          </p:sp>
        </mc:Fallback>
      </mc:AlternateContent>
    </p:spTree>
    <p:extLst>
      <p:ext uri="{BB962C8B-B14F-4D97-AF65-F5344CB8AC3E}">
        <p14:creationId xmlns:p14="http://schemas.microsoft.com/office/powerpoint/2010/main" val="3326450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假设检验</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5</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956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回归系数</a:t>
            </a:r>
            <a:r>
              <a:rPr lang="en-US" dirty="0" err="1"/>
              <a:t>的</a:t>
            </a:r>
            <a:r>
              <a:rPr lang="en-US" altLang="zh-CN" dirty="0" err="1"/>
              <a:t>t</a:t>
            </a:r>
            <a:r>
              <a:rPr lang="zh-CN" altLang="en-US" dirty="0"/>
              <a:t>检验</a:t>
            </a:r>
            <a:endParaRPr lang="en-CN"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46AC910-76AC-8F49-B36A-C37956CD9061}"/>
                  </a:ext>
                </a:extLst>
              </p:cNvPr>
              <p:cNvSpPr/>
              <p:nvPr/>
            </p:nvSpPr>
            <p:spPr>
              <a:xfrm>
                <a:off x="3948450" y="1281273"/>
                <a:ext cx="4552721" cy="391646"/>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当</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𝑗</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对因变量实际没有显著影响时，</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𝛽</m:t>
                        </m:r>
                      </m:e>
                      <m:sub>
                        <m:r>
                          <a:rPr lang="en-US" i="1">
                            <a:latin typeface="Cambria Math" panose="02040503050406030204" pitchFamily="18" charset="0"/>
                            <a:ea typeface="SimSun" panose="02010600030101010101" pitchFamily="2" charset="-122"/>
                            <a:cs typeface="Times New Roman" panose="02020603050405020304" pitchFamily="18" charset="0"/>
                          </a:rPr>
                          <m:t>𝑗</m:t>
                        </m:r>
                      </m:sub>
                    </m:sSub>
                    <m:r>
                      <a:rPr lang="en-US" i="1">
                        <a:latin typeface="Cambria Math" panose="02040503050406030204" pitchFamily="18" charset="0"/>
                        <a:ea typeface="SimSun" panose="02010600030101010101" pitchFamily="2" charset="-122"/>
                        <a:cs typeface="Times New Roman" panose="02020603050405020304" pitchFamily="18" charset="0"/>
                      </a:rPr>
                      <m:t>=0</m:t>
                    </m:r>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346AC910-76AC-8F49-B36A-C37956CD9061}"/>
                  </a:ext>
                </a:extLst>
              </p:cNvPr>
              <p:cNvSpPr>
                <a:spLocks noRot="1" noChangeAspect="1" noMove="1" noResize="1" noEditPoints="1" noAdjustHandles="1" noChangeArrowheads="1" noChangeShapeType="1" noTextEdit="1"/>
              </p:cNvSpPr>
              <p:nvPr/>
            </p:nvSpPr>
            <p:spPr>
              <a:xfrm>
                <a:off x="3948450" y="1281273"/>
                <a:ext cx="4552721" cy="391646"/>
              </a:xfrm>
              <a:prstGeom prst="rect">
                <a:avLst/>
              </a:prstGeom>
              <a:blipFill>
                <a:blip r:embed="rId2"/>
                <a:stretch>
                  <a:fillRect l="-1393" t="-6250" b="-15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580F3F1-3A32-7F47-A4F6-A75D15C2AFAE}"/>
                  </a:ext>
                </a:extLst>
              </p:cNvPr>
              <p:cNvSpPr/>
              <p:nvPr/>
            </p:nvSpPr>
            <p:spPr>
              <a:xfrm>
                <a:off x="3897987" y="1967792"/>
                <a:ext cx="4868384"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b="1" i="1" smtClean="0">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𝑯</m:t>
                          </m:r>
                        </m:e>
                        <m:sub>
                          <m:r>
                            <a:rPr lang="en-CN" b="1" i="0">
                              <a:solidFill>
                                <a:srgbClr val="C00000"/>
                              </a:solidFill>
                              <a:latin typeface="Cambria Math" panose="02040503050406030204" pitchFamily="18" charset="0"/>
                            </a:rPr>
                            <m:t>𝟎</m:t>
                          </m:r>
                        </m:sub>
                      </m:sSub>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1">
                              <a:solidFill>
                                <a:srgbClr val="C00000"/>
                              </a:solidFill>
                              <a:latin typeface="Cambria Math" panose="02040503050406030204" pitchFamily="18" charset="0"/>
                            </a:rPr>
                            <m:t>𝒋</m:t>
                          </m:r>
                        </m:sub>
                      </m:sSub>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𝟎</m:t>
                      </m:r>
                      <m:r>
                        <a:rPr lang="en-CN" b="1" i="0">
                          <a:solidFill>
                            <a:srgbClr val="C00000"/>
                          </a:solidFill>
                          <a:latin typeface="Cambria Math" panose="02040503050406030204" pitchFamily="18" charset="0"/>
                        </a:rPr>
                        <m:t>   </m:t>
                      </m:r>
                      <m:r>
                        <a:rPr lang="en-CN" b="1" i="1">
                          <a:solidFill>
                            <a:srgbClr val="C00000"/>
                          </a:solidFill>
                          <a:latin typeface="Cambria Math" panose="02040503050406030204" pitchFamily="18" charset="0"/>
                        </a:rPr>
                        <m:t>𝒗𝒔</m:t>
                      </m:r>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𝑯</m:t>
                          </m:r>
                        </m:e>
                        <m:sub>
                          <m:r>
                            <a:rPr lang="en-CN" b="1" i="0">
                              <a:solidFill>
                                <a:srgbClr val="C00000"/>
                              </a:solidFill>
                              <a:latin typeface="Cambria Math" panose="02040503050406030204" pitchFamily="18" charset="0"/>
                            </a:rPr>
                            <m:t>𝟏</m:t>
                          </m:r>
                        </m:sub>
                      </m:sSub>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1">
                              <a:solidFill>
                                <a:srgbClr val="C00000"/>
                              </a:solidFill>
                              <a:latin typeface="Cambria Math" panose="02040503050406030204" pitchFamily="18" charset="0"/>
                            </a:rPr>
                            <m:t>𝒋</m:t>
                          </m:r>
                        </m:sub>
                      </m:sSub>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𝟎</m:t>
                      </m:r>
                      <m:r>
                        <a:rPr lang="en-CN" b="1" i="0">
                          <a:solidFill>
                            <a:srgbClr val="C00000"/>
                          </a:solidFill>
                          <a:latin typeface="Cambria Math" panose="02040503050406030204" pitchFamily="18" charset="0"/>
                        </a:rPr>
                        <m:t>,   </m:t>
                      </m:r>
                      <m:r>
                        <a:rPr lang="en-CN" b="1" i="1">
                          <a:solidFill>
                            <a:srgbClr val="C00000"/>
                          </a:solidFill>
                          <a:latin typeface="Cambria Math" panose="02040503050406030204" pitchFamily="18" charset="0"/>
                        </a:rPr>
                        <m:t>𝒋</m:t>
                      </m:r>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𝟏</m:t>
                      </m:r>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𝟐</m:t>
                      </m:r>
                      <m:r>
                        <a:rPr lang="en-CN" b="1" i="0">
                          <a:solidFill>
                            <a:srgbClr val="C00000"/>
                          </a:solidFill>
                          <a:latin typeface="Cambria Math" panose="02040503050406030204" pitchFamily="18" charset="0"/>
                        </a:rPr>
                        <m:t>,…,</m:t>
                      </m:r>
                      <m:r>
                        <a:rPr lang="en-CN" b="1" i="1">
                          <a:solidFill>
                            <a:srgbClr val="C00000"/>
                          </a:solidFill>
                          <a:latin typeface="Cambria Math" panose="02040503050406030204" pitchFamily="18" charset="0"/>
                        </a:rPr>
                        <m:t>𝒑</m:t>
                      </m:r>
                    </m:oMath>
                  </m:oMathPara>
                </a14:m>
                <a:endParaRPr lang="en-CN" b="1"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5580F3F1-3A32-7F47-A4F6-A75D15C2AFAE}"/>
                  </a:ext>
                </a:extLst>
              </p:cNvPr>
              <p:cNvSpPr>
                <a:spLocks noRot="1" noChangeAspect="1" noMove="1" noResize="1" noEditPoints="1" noAdjustHandles="1" noChangeArrowheads="1" noChangeShapeType="1" noTextEdit="1"/>
              </p:cNvSpPr>
              <p:nvPr/>
            </p:nvSpPr>
            <p:spPr>
              <a:xfrm>
                <a:off x="3897987" y="1967792"/>
                <a:ext cx="4868384" cy="395621"/>
              </a:xfrm>
              <a:prstGeom prst="rect">
                <a:avLst/>
              </a:prstGeom>
              <a:blipFill>
                <a:blip r:embed="rId3"/>
                <a:stretch>
                  <a:fillRect b="-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CDF48E0-2F3C-8042-BB0C-7F80CF27D7F8}"/>
                  </a:ext>
                </a:extLst>
              </p:cNvPr>
              <p:cNvSpPr/>
              <p:nvPr/>
            </p:nvSpPr>
            <p:spPr>
              <a:xfrm>
                <a:off x="2874280" y="2630781"/>
                <a:ext cx="6443440" cy="530851"/>
              </a:xfrm>
              <a:prstGeom prst="rect">
                <a:avLst/>
              </a:prstGeom>
            </p:spPr>
            <p:txBody>
              <a:bodyPr wrap="square">
                <a:spAutoFit/>
              </a:bodyPr>
              <a:lstStyle/>
              <a:p>
                <a:pPr algn="just">
                  <a:lnSpc>
                    <a:spcPct val="150000"/>
                  </a:lnSpc>
                </a:pPr>
                <a:r>
                  <a:rPr lang="zh-CN" altLang="en-US" kern="100" dirty="0">
                    <a:latin typeface="Microsoft YaHei" panose="020B0503020204020204" pitchFamily="34" charset="-122"/>
                    <a:ea typeface="Microsoft YaHei" panose="020B0503020204020204" pitchFamily="34" charset="-122"/>
                  </a:rPr>
                  <a:t>由于</a:t>
                </a:r>
                <a14:m>
                  <m:oMath xmlns:m="http://schemas.openxmlformats.org/officeDocument/2006/math">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𝑁</m:t>
                    </m:r>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𝛽</m:t>
                    </m:r>
                    <m:r>
                      <a:rPr lang="en-US" i="1" kern="100">
                        <a:latin typeface="Cambria Math" panose="02040503050406030204" pitchFamily="18" charset="0"/>
                        <a:ea typeface="SimSun" panose="02010600030101010101" pitchFamily="2" charset="-122"/>
                      </a:rPr>
                      <m:t>, </m:t>
                    </m:r>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𝑋</m:t>
                                </m:r>
                              </m:e>
                              <m:sup>
                                <m:r>
                                  <a:rPr lang="en-US" i="1" kern="100">
                                    <a:latin typeface="Cambria Math" panose="02040503050406030204" pitchFamily="18" charset="0"/>
                                    <a:ea typeface="SimSun" panose="02010600030101010101" pitchFamily="2" charset="-122"/>
                                  </a:rPr>
                                  <m:t>⊤</m:t>
                                </m:r>
                              </m:sup>
                            </m:sSup>
                            <m:r>
                              <a:rPr lang="en-US" i="1" kern="100">
                                <a:latin typeface="Cambria Math" panose="02040503050406030204" pitchFamily="18" charset="0"/>
                                <a:ea typeface="SimSun" panose="02010600030101010101" pitchFamily="2" charset="-122"/>
                              </a:rPr>
                              <m:t>𝑋</m:t>
                            </m:r>
                          </m:e>
                        </m:d>
                      </m:e>
                      <m:sup>
                        <m:r>
                          <a:rPr lang="en-US" i="1" kern="100">
                            <a:latin typeface="Cambria Math" panose="02040503050406030204" pitchFamily="18" charset="0"/>
                            <a:ea typeface="SimSun" panose="02010600030101010101" pitchFamily="2" charset="-122"/>
                          </a:rPr>
                          <m:t>−1</m:t>
                        </m:r>
                      </m:sup>
                    </m:sSup>
                    <m:r>
                      <a:rPr lang="en-US" i="1" kern="100">
                        <a:latin typeface="Cambria Math" panose="02040503050406030204" pitchFamily="18" charset="0"/>
                        <a:ea typeface="SimSun" panose="02010600030101010101" pitchFamily="2" charset="-122"/>
                      </a:rPr>
                      <m:t>)</m:t>
                    </m:r>
                  </m:oMath>
                </a14:m>
                <a:r>
                  <a:rPr lang="zh-CN" altLang="en-US" kern="100" dirty="0">
                    <a:latin typeface="Microsoft YaHei" panose="020B0503020204020204" pitchFamily="34" charset="-122"/>
                    <a:ea typeface="Microsoft YaHei" panose="020B0503020204020204" pitchFamily="34" charset="-122"/>
                  </a:rPr>
                  <a:t>，记</a:t>
                </a:r>
                <a14:m>
                  <m:oMath xmlns:m="http://schemas.openxmlformats.org/officeDocument/2006/math">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𝑋</m:t>
                                </m:r>
                              </m:e>
                              <m:sup>
                                <m:r>
                                  <a:rPr lang="en-US" i="1" kern="100">
                                    <a:latin typeface="Cambria Math" panose="02040503050406030204" pitchFamily="18" charset="0"/>
                                    <a:ea typeface="SimSun" panose="02010600030101010101" pitchFamily="2" charset="-122"/>
                                  </a:rPr>
                                  <m:t>⊤</m:t>
                                </m:r>
                              </m:sup>
                            </m:sSup>
                            <m:r>
                              <a:rPr lang="en-US" i="1" kern="100">
                                <a:latin typeface="Cambria Math" panose="02040503050406030204" pitchFamily="18" charset="0"/>
                                <a:ea typeface="SimSun" panose="02010600030101010101" pitchFamily="2" charset="-122"/>
                              </a:rPr>
                              <m:t>𝑋</m:t>
                            </m:r>
                          </m:e>
                        </m:d>
                      </m:e>
                      <m:sup>
                        <m:r>
                          <a:rPr lang="en-US" i="1" kern="100">
                            <a:latin typeface="Cambria Math" panose="02040503050406030204" pitchFamily="18" charset="0"/>
                            <a:ea typeface="SimSun" panose="02010600030101010101" pitchFamily="2" charset="-122"/>
                          </a:rPr>
                          <m:t>−1</m:t>
                        </m:r>
                      </m:sup>
                    </m:sSup>
                    <m:r>
                      <a:rPr lang="en-US" i="1" kern="100">
                        <a:latin typeface="Cambria Math" panose="02040503050406030204" pitchFamily="18" charset="0"/>
                        <a:ea typeface="SimSun" panose="02010600030101010101" pitchFamily="2" charset="-122"/>
                      </a:rPr>
                      <m:t>=</m:t>
                    </m:r>
                    <m:d>
                      <m:dPr>
                        <m:ctrlPr>
                          <a:rPr lang="en-CN" i="1" kern="100">
                            <a:latin typeface="Cambria Math" panose="02040503050406030204" pitchFamily="18" charset="0"/>
                            <a:ea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𝑐</m:t>
                            </m:r>
                          </m:e>
                          <m:sub>
                            <m:r>
                              <a:rPr lang="en-US" i="1" kern="100">
                                <a:latin typeface="Cambria Math" panose="02040503050406030204" pitchFamily="18" charset="0"/>
                                <a:ea typeface="SimSun" panose="02010600030101010101" pitchFamily="2" charset="-122"/>
                              </a:rPr>
                              <m:t>𝑖𝑗</m:t>
                            </m:r>
                          </m:sub>
                        </m:sSub>
                      </m:e>
                    </m:d>
                    <m:r>
                      <a:rPr lang="en-US" i="1" kern="100">
                        <a:latin typeface="Cambria Math" panose="02040503050406030204" pitchFamily="18" charset="0"/>
                        <a:ea typeface="SimSun" panose="02010600030101010101" pitchFamily="2" charset="-122"/>
                      </a:rPr>
                      <m:t>  </m:t>
                    </m:r>
                    <m:r>
                      <a:rPr lang="en-US" i="1" kern="100">
                        <a:latin typeface="Cambria Math" panose="02040503050406030204" pitchFamily="18" charset="0"/>
                        <a:ea typeface="SimSun" panose="02010600030101010101" pitchFamily="2" charset="-122"/>
                      </a:rPr>
                      <m:t>𝑖</m:t>
                    </m:r>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𝑗</m:t>
                    </m:r>
                    <m:r>
                      <a:rPr lang="en-US" i="1" kern="100">
                        <a:latin typeface="Cambria Math" panose="02040503050406030204" pitchFamily="18" charset="0"/>
                        <a:ea typeface="SimSun" panose="02010600030101010101" pitchFamily="2" charset="-122"/>
                      </a:rPr>
                      <m:t>=1,2,…,</m:t>
                    </m:r>
                    <m:r>
                      <a:rPr lang="en-US" i="1" kern="100">
                        <a:latin typeface="Cambria Math" panose="02040503050406030204" pitchFamily="18" charset="0"/>
                        <a:ea typeface="SimSun" panose="02010600030101010101" pitchFamily="2" charset="-122"/>
                      </a:rPr>
                      <m:t>𝑝</m:t>
                    </m:r>
                  </m:oMath>
                </a14:m>
                <a:endParaRPr lang="en-CN" kern="100" dirty="0">
                  <a:latin typeface="Microsoft YaHei" panose="020B0503020204020204" pitchFamily="34" charset="-122"/>
                  <a:ea typeface="Microsoft YaHei" panose="020B0503020204020204" pitchFamily="34" charset="-122"/>
                </a:endParaRPr>
              </a:p>
            </p:txBody>
          </p:sp>
        </mc:Choice>
        <mc:Fallback xmlns="">
          <p:sp>
            <p:nvSpPr>
              <p:cNvPr id="7" name="Rectangle 6">
                <a:extLst>
                  <a:ext uri="{FF2B5EF4-FFF2-40B4-BE49-F238E27FC236}">
                    <a16:creationId xmlns:a16="http://schemas.microsoft.com/office/drawing/2014/main" id="{2CDF48E0-2F3C-8042-BB0C-7F80CF27D7F8}"/>
                  </a:ext>
                </a:extLst>
              </p:cNvPr>
              <p:cNvSpPr>
                <a:spLocks noRot="1" noChangeAspect="1" noMove="1" noResize="1" noEditPoints="1" noAdjustHandles="1" noChangeArrowheads="1" noChangeShapeType="1" noTextEdit="1"/>
              </p:cNvSpPr>
              <p:nvPr/>
            </p:nvSpPr>
            <p:spPr>
              <a:xfrm>
                <a:off x="2874280" y="2630781"/>
                <a:ext cx="6443440" cy="530851"/>
              </a:xfrm>
              <a:prstGeom prst="rect">
                <a:avLst/>
              </a:prstGeom>
              <a:blipFill>
                <a:blip r:embed="rId4"/>
                <a:stretch>
                  <a:fillRect l="-787" b="-930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9CFCDC7-F764-8944-8D3A-B77464C1CAE1}"/>
                  </a:ext>
                </a:extLst>
              </p:cNvPr>
              <p:cNvSpPr/>
              <p:nvPr/>
            </p:nvSpPr>
            <p:spPr>
              <a:xfrm>
                <a:off x="3048000" y="3295316"/>
                <a:ext cx="6096000" cy="1054391"/>
              </a:xfrm>
              <a:prstGeom prst="rect">
                <a:avLst/>
              </a:prstGeom>
            </p:spPr>
            <p:txBody>
              <a:bodyPr>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SimSun" panose="02010600030101010101" pitchFamily="2" charset="-122"/>
                        </a:rPr>
                        <m:t>𝐸</m:t>
                      </m:r>
                      <m:d>
                        <m:dPr>
                          <m:ctrlPr>
                            <a:rPr lang="en-CN" i="1" kern="100">
                              <a:latin typeface="Cambria Math" panose="02040503050406030204" pitchFamily="18" charset="0"/>
                              <a:ea typeface="SimSun" panose="02010600030101010101" pitchFamily="2" charset="-122"/>
                              <a:cs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cs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e>
                            <m:sub>
                              <m:r>
                                <a:rPr lang="en-US" i="1" kern="100">
                                  <a:latin typeface="Cambria Math" panose="02040503050406030204" pitchFamily="18" charset="0"/>
                                  <a:ea typeface="SimSun" panose="02010600030101010101" pitchFamily="2" charset="-122"/>
                                </a:rPr>
                                <m:t>𝑗</m:t>
                              </m:r>
                            </m:sub>
                          </m:sSub>
                        </m:e>
                      </m:d>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𝑗</m:t>
                          </m:r>
                        </m:sub>
                      </m:sSub>
                      <m:r>
                        <a:rPr lang="en-US" i="1" kern="100">
                          <a:latin typeface="Cambria Math" panose="02040503050406030204" pitchFamily="18" charset="0"/>
                          <a:ea typeface="SimSun" panose="02010600030101010101" pitchFamily="2" charset="-122"/>
                        </a:rPr>
                        <m:t>, </m:t>
                      </m:r>
                      <m:r>
                        <m:rPr>
                          <m:nor/>
                        </m:rPr>
                        <a:rPr lang="en-US" kern="100">
                          <a:latin typeface="Microsoft YaHei" panose="020B0503020204020204" pitchFamily="34" charset="-122"/>
                          <a:ea typeface="Microsoft YaHei" panose="020B0503020204020204" pitchFamily="34" charset="-122"/>
                        </a:rPr>
                        <m:t>var</m:t>
                      </m:r>
                      <m:d>
                        <m:dPr>
                          <m:ctrlPr>
                            <a:rPr lang="en-CN" i="1" kern="100">
                              <a:latin typeface="Cambria Math" panose="02040503050406030204" pitchFamily="18" charset="0"/>
                              <a:ea typeface="SimSun" panose="02010600030101010101" pitchFamily="2" charset="-122"/>
                              <a:cs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cs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e>
                            <m:sub>
                              <m:r>
                                <a:rPr lang="en-US" i="1" kern="100">
                                  <a:latin typeface="Cambria Math" panose="02040503050406030204" pitchFamily="18" charset="0"/>
                                  <a:ea typeface="SimSun" panose="02010600030101010101" pitchFamily="2" charset="-122"/>
                                </a:rPr>
                                <m:t>𝑗</m:t>
                              </m:r>
                            </m:sub>
                          </m:sSub>
                        </m:e>
                      </m:d>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r>
                            <a:rPr lang="en-US" i="1" kern="100">
                              <a:latin typeface="Cambria Math" panose="02040503050406030204" pitchFamily="18" charset="0"/>
                              <a:ea typeface="SimSun" panose="02010600030101010101" pitchFamily="2" charset="-122"/>
                            </a:rPr>
                            <m:t>𝑐</m:t>
                          </m:r>
                        </m:e>
                        <m:sub>
                          <m:r>
                            <a:rPr lang="en-US" i="1" kern="100">
                              <a:latin typeface="Cambria Math" panose="02040503050406030204" pitchFamily="18" charset="0"/>
                              <a:ea typeface="SimSun" panose="02010600030101010101" pitchFamily="2" charset="-122"/>
                            </a:rPr>
                            <m:t>𝑗𝑗</m:t>
                          </m:r>
                        </m:sub>
                      </m:sSub>
                      <m:sSup>
                        <m:sSupPr>
                          <m:ctrlPr>
                            <a:rPr lang="en-CN" i="1" kern="100">
                              <a:latin typeface="Cambria Math" panose="02040503050406030204" pitchFamily="18" charset="0"/>
                              <a:ea typeface="SimSun" panose="02010600030101010101" pitchFamily="2" charset="-122"/>
                              <a:cs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oMath>
                  </m:oMathPara>
                </a14:m>
                <a:endParaRPr lang="en-CN" kern="100" dirty="0">
                  <a:latin typeface="Microsoft YaHei" panose="020B0503020204020204" pitchFamily="34" charset="-122"/>
                  <a:ea typeface="Microsoft YaHei"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cs typeface="SimSun" panose="02010600030101010101" pitchFamily="2" charset="-122"/>
                                </a:rPr>
                              </m:ctrlPr>
                            </m:accPr>
                            <m:e>
                              <m:r>
                                <a:rPr lang="en-US" i="1" kern="100">
                                  <a:latin typeface="Cambria Math" panose="02040503050406030204" pitchFamily="18" charset="0"/>
                                  <a:ea typeface="SimSun" panose="02010600030101010101" pitchFamily="2" charset="-122"/>
                                </a:rPr>
                                <m:t>𝛽</m:t>
                              </m:r>
                            </m:e>
                          </m:acc>
                        </m:e>
                        <m:sub>
                          <m:r>
                            <a:rPr lang="en-US" i="1" kern="100">
                              <a:latin typeface="Cambria Math" panose="02040503050406030204" pitchFamily="18" charset="0"/>
                              <a:ea typeface="SimSun" panose="02010600030101010101" pitchFamily="2" charset="-122"/>
                            </a:rPr>
                            <m:t>𝑗</m:t>
                          </m:r>
                        </m:sub>
                      </m:sSub>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𝑁</m:t>
                      </m:r>
                      <m:d>
                        <m:dPr>
                          <m:ctrlPr>
                            <a:rPr lang="en-CN" i="1" kern="100">
                              <a:latin typeface="Cambria Math" panose="02040503050406030204" pitchFamily="18" charset="0"/>
                              <a:ea typeface="SimSun" panose="02010600030101010101" pitchFamily="2" charset="-122"/>
                              <a:cs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r>
                                <a:rPr lang="en-US" i="1" kern="100">
                                  <a:latin typeface="Cambria Math" panose="02040503050406030204" pitchFamily="18" charset="0"/>
                                  <a:ea typeface="SimSun" panose="02010600030101010101" pitchFamily="2" charset="-122"/>
                                </a:rPr>
                                <m:t>𝛽</m:t>
                              </m:r>
                            </m:e>
                            <m:sub>
                              <m:r>
                                <a:rPr lang="en-US" i="1" kern="100">
                                  <a:latin typeface="Cambria Math" panose="02040503050406030204" pitchFamily="18" charset="0"/>
                                  <a:ea typeface="SimSun" panose="02010600030101010101" pitchFamily="2" charset="-122"/>
                                </a:rPr>
                                <m:t>𝑗</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cs typeface="SimSun" panose="02010600030101010101" pitchFamily="2" charset="-122"/>
                                </a:rPr>
                              </m:ctrlPr>
                            </m:sSubPr>
                            <m:e>
                              <m:r>
                                <a:rPr lang="en-US" i="1" kern="100">
                                  <a:latin typeface="Cambria Math" panose="02040503050406030204" pitchFamily="18" charset="0"/>
                                  <a:ea typeface="SimSun" panose="02010600030101010101" pitchFamily="2" charset="-122"/>
                                </a:rPr>
                                <m:t>𝑐</m:t>
                              </m:r>
                            </m:e>
                            <m:sub>
                              <m:r>
                                <a:rPr lang="en-US" i="1" kern="100">
                                  <a:latin typeface="Cambria Math" panose="02040503050406030204" pitchFamily="18" charset="0"/>
                                  <a:ea typeface="SimSun" panose="02010600030101010101" pitchFamily="2" charset="-122"/>
                                </a:rPr>
                                <m:t>𝑗𝑗</m:t>
                              </m:r>
                            </m:sub>
                          </m:sSub>
                          <m:sSup>
                            <m:sSupPr>
                              <m:ctrlPr>
                                <a:rPr lang="en-CN" i="1" kern="100">
                                  <a:latin typeface="Cambria Math" panose="02040503050406030204" pitchFamily="18" charset="0"/>
                                  <a:ea typeface="SimSun" panose="02010600030101010101" pitchFamily="2" charset="-122"/>
                                  <a:cs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e>
                      </m:d>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𝑗</m:t>
                      </m:r>
                      <m:r>
                        <a:rPr lang="en-US" i="1" kern="100">
                          <a:latin typeface="Cambria Math" panose="02040503050406030204" pitchFamily="18" charset="0"/>
                          <a:ea typeface="SimSun" panose="02010600030101010101" pitchFamily="2" charset="-122"/>
                        </a:rPr>
                        <m:t>=0,1,2,⋯,</m:t>
                      </m:r>
                      <m:r>
                        <a:rPr lang="en-US" i="1" kern="100">
                          <a:latin typeface="Cambria Math" panose="02040503050406030204" pitchFamily="18" charset="0"/>
                          <a:ea typeface="SimSun" panose="02010600030101010101" pitchFamily="2" charset="-122"/>
                        </a:rPr>
                        <m:t>𝑝</m:t>
                      </m:r>
                    </m:oMath>
                  </m:oMathPara>
                </a14:m>
                <a:endParaRPr lang="en-CN" kern="100" dirty="0">
                  <a:latin typeface="Microsoft YaHei" panose="020B0503020204020204" pitchFamily="34" charset="-122"/>
                  <a:ea typeface="Microsoft YaHei" panose="020B0503020204020204" pitchFamily="34" charset="-122"/>
                </a:endParaRPr>
              </a:p>
            </p:txBody>
          </p:sp>
        </mc:Choice>
        <mc:Fallback xmlns="">
          <p:sp>
            <p:nvSpPr>
              <p:cNvPr id="8" name="Rectangle 7">
                <a:extLst>
                  <a:ext uri="{FF2B5EF4-FFF2-40B4-BE49-F238E27FC236}">
                    <a16:creationId xmlns:a16="http://schemas.microsoft.com/office/drawing/2014/main" id="{89CFCDC7-F764-8944-8D3A-B77464C1CAE1}"/>
                  </a:ext>
                </a:extLst>
              </p:cNvPr>
              <p:cNvSpPr>
                <a:spLocks noRot="1" noChangeAspect="1" noMove="1" noResize="1" noEditPoints="1" noAdjustHandles="1" noChangeArrowheads="1" noChangeShapeType="1" noTextEdit="1"/>
              </p:cNvSpPr>
              <p:nvPr/>
            </p:nvSpPr>
            <p:spPr>
              <a:xfrm>
                <a:off x="3048000" y="3295316"/>
                <a:ext cx="6096000" cy="1054391"/>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28A8F97-BFAE-DB47-BA22-9E99734380CC}"/>
                  </a:ext>
                </a:extLst>
              </p:cNvPr>
              <p:cNvSpPr/>
              <p:nvPr/>
            </p:nvSpPr>
            <p:spPr>
              <a:xfrm>
                <a:off x="3048000" y="4483391"/>
                <a:ext cx="6096000" cy="1119730"/>
              </a:xfrm>
              <a:prstGeom prst="rect">
                <a:avLst/>
              </a:prstGeom>
            </p:spPr>
            <p:txBody>
              <a:bodyPr>
                <a:spAutoFit/>
              </a:bodyPr>
              <a:lstStyle/>
              <a:p>
                <a:pPr algn="just">
                  <a:lnSpc>
                    <a:spcPct val="150000"/>
                  </a:lnSpc>
                </a:pPr>
                <a:r>
                  <a:rPr lang="zh-CN" altLang="en-US" kern="100" dirty="0">
                    <a:latin typeface="Microsoft YaHei" panose="020B0503020204020204" pitchFamily="34" charset="-122"/>
                    <a:ea typeface="Microsoft YaHei" panose="020B0503020204020204" pitchFamily="34" charset="-122"/>
                  </a:rPr>
                  <a:t>得到</a:t>
                </a:r>
                <a:r>
                  <a:rPr lang="en-US" kern="100" dirty="0">
                    <a:latin typeface="Microsoft YaHei" panose="020B0503020204020204" pitchFamily="34" charset="-122"/>
                    <a:ea typeface="Microsoft YaHei" panose="020B0503020204020204" pitchFamily="34" charset="-122"/>
                  </a:rPr>
                  <a:t>t</a:t>
                </a:r>
                <a:r>
                  <a:rPr lang="zh-CN" altLang="en-US" kern="100" dirty="0">
                    <a:latin typeface="Microsoft YaHei" panose="020B0503020204020204" pitchFamily="34" charset="-122"/>
                    <a:ea typeface="Microsoft YaHei" panose="020B0503020204020204" pitchFamily="34" charset="-122"/>
                  </a:rPr>
                  <a:t>统计量：</a:t>
                </a:r>
                <a14:m>
                  <m:oMath xmlns:m="http://schemas.openxmlformats.org/officeDocument/2006/math">
                    <m:sSub>
                      <m:sSubPr>
                        <m:ctrlPr>
                          <a:rPr lang="en-CN" b="1" i="1" kern="100" smtClean="0">
                            <a:solidFill>
                              <a:srgbClr val="C00000"/>
                            </a:solidFill>
                            <a:latin typeface="Cambria Math" panose="02040503050406030204" pitchFamily="18" charset="0"/>
                            <a:ea typeface="SimSun" panose="02010600030101010101" pitchFamily="2" charset="-122"/>
                            <a:cs typeface="SimSun" panose="02010600030101010101" pitchFamily="2" charset="-122"/>
                          </a:rPr>
                        </m:ctrlPr>
                      </m:sSubPr>
                      <m:e>
                        <m:r>
                          <a:rPr lang="en-US" b="1" i="1" kern="100">
                            <a:solidFill>
                              <a:srgbClr val="C00000"/>
                            </a:solidFill>
                            <a:latin typeface="Cambria Math" panose="02040503050406030204" pitchFamily="18" charset="0"/>
                            <a:ea typeface="SimSun" panose="02010600030101010101" pitchFamily="2" charset="-122"/>
                          </a:rPr>
                          <m:t>𝑻</m:t>
                        </m:r>
                      </m:e>
                      <m:sub>
                        <m:r>
                          <a:rPr lang="en-US" b="1" i="1" kern="100">
                            <a:solidFill>
                              <a:srgbClr val="C00000"/>
                            </a:solidFill>
                            <a:latin typeface="Cambria Math" panose="02040503050406030204" pitchFamily="18" charset="0"/>
                            <a:ea typeface="SimSun" panose="02010600030101010101" pitchFamily="2" charset="-122"/>
                          </a:rPr>
                          <m:t>𝒋</m:t>
                        </m:r>
                      </m:sub>
                    </m:sSub>
                    <m:r>
                      <a:rPr lang="en-US" b="1" i="1" kern="100">
                        <a:solidFill>
                          <a:srgbClr val="C00000"/>
                        </a:solidFill>
                        <a:latin typeface="Cambria Math" panose="02040503050406030204" pitchFamily="18" charset="0"/>
                        <a:ea typeface="SimSun" panose="02010600030101010101" pitchFamily="2" charset="-122"/>
                      </a:rPr>
                      <m:t>=</m:t>
                    </m:r>
                    <m:f>
                      <m:fPr>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fPr>
                      <m:num>
                        <m:sSub>
                          <m:sSubPr>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sSubPr>
                          <m:e>
                            <m:acc>
                              <m:accPr>
                                <m:chr m:val="̂"/>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accPr>
                              <m:e>
                                <m:r>
                                  <a:rPr lang="en-US" b="1" i="1" kern="100">
                                    <a:solidFill>
                                      <a:srgbClr val="C00000"/>
                                    </a:solidFill>
                                    <a:latin typeface="Cambria Math" panose="02040503050406030204" pitchFamily="18" charset="0"/>
                                    <a:ea typeface="SimSun" panose="02010600030101010101" pitchFamily="2" charset="-122"/>
                                  </a:rPr>
                                  <m:t>𝜷</m:t>
                                </m:r>
                              </m:e>
                            </m:acc>
                          </m:e>
                          <m:sub>
                            <m:r>
                              <a:rPr lang="en-US" b="1" i="1" kern="100">
                                <a:solidFill>
                                  <a:srgbClr val="C00000"/>
                                </a:solidFill>
                                <a:latin typeface="Cambria Math" panose="02040503050406030204" pitchFamily="18" charset="0"/>
                                <a:ea typeface="SimSun" panose="02010600030101010101" pitchFamily="2" charset="-122"/>
                              </a:rPr>
                              <m:t>𝒋</m:t>
                            </m:r>
                          </m:sub>
                        </m:sSub>
                      </m:num>
                      <m:den>
                        <m:rad>
                          <m:radPr>
                            <m:degHide m:val="on"/>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radPr>
                          <m:deg/>
                          <m:e>
                            <m:sSub>
                              <m:sSubPr>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sSubPr>
                              <m:e>
                                <m:r>
                                  <a:rPr lang="en-US" b="1" i="1" kern="100">
                                    <a:solidFill>
                                      <a:srgbClr val="C00000"/>
                                    </a:solidFill>
                                    <a:latin typeface="Cambria Math" panose="02040503050406030204" pitchFamily="18" charset="0"/>
                                    <a:ea typeface="SimSun" panose="02010600030101010101" pitchFamily="2" charset="-122"/>
                                  </a:rPr>
                                  <m:t>𝒄</m:t>
                                </m:r>
                              </m:e>
                              <m:sub>
                                <m:r>
                                  <a:rPr lang="en-US" b="1" i="1" kern="100">
                                    <a:solidFill>
                                      <a:srgbClr val="C00000"/>
                                    </a:solidFill>
                                    <a:latin typeface="Cambria Math" panose="02040503050406030204" pitchFamily="18" charset="0"/>
                                    <a:ea typeface="SimSun" panose="02010600030101010101" pitchFamily="2" charset="-122"/>
                                  </a:rPr>
                                  <m:t>𝒋𝒋</m:t>
                                </m:r>
                              </m:sub>
                            </m:sSub>
                            <m:sSup>
                              <m:sSupPr>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sSupPr>
                              <m:e>
                                <m:acc>
                                  <m:accPr>
                                    <m:chr m:val="̂"/>
                                    <m:ctrlPr>
                                      <a:rPr lang="en-CN"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ctrlPr>
                                  </m:accPr>
                                  <m:e>
                                    <m:r>
                                      <a:rPr lang="en-US" b="1" i="1" kern="100">
                                        <a:solidFill>
                                          <a:srgbClr val="C00000"/>
                                        </a:solidFill>
                                        <a:latin typeface="Cambria Math" panose="02040503050406030204" pitchFamily="18" charset="0"/>
                                        <a:ea typeface="SimSun" panose="02010600030101010101" pitchFamily="2" charset="-122"/>
                                      </a:rPr>
                                      <m:t>𝝈</m:t>
                                    </m:r>
                                  </m:e>
                                </m:acc>
                              </m:e>
                              <m:sup>
                                <m:r>
                                  <a:rPr lang="en-US" b="1" i="1" kern="100">
                                    <a:solidFill>
                                      <a:srgbClr val="C00000"/>
                                    </a:solidFill>
                                    <a:latin typeface="Cambria Math" panose="02040503050406030204" pitchFamily="18" charset="0"/>
                                    <a:ea typeface="SimSun" panose="02010600030101010101" pitchFamily="2" charset="-122"/>
                                    <a:cs typeface="SimSun" panose="02010600030101010101" pitchFamily="2" charset="-122"/>
                                  </a:rPr>
                                  <m:t>𝟐</m:t>
                                </m:r>
                              </m:sup>
                            </m:sSup>
                          </m:e>
                        </m:rad>
                      </m:den>
                    </m:f>
                    <m:r>
                      <a:rPr lang="en-CN" smtClean="0">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𝑡</m:t>
                    </m:r>
                    <m:d>
                      <m:dPr>
                        <m:ctrlPr>
                          <a:rPr lang="en-CN" i="1">
                            <a:solidFill>
                              <a:srgbClr val="C00000"/>
                            </a:solidFill>
                            <a:latin typeface="Cambria Math" panose="02040503050406030204" pitchFamily="18" charset="0"/>
                          </a:rPr>
                        </m:ctrlPr>
                      </m:dPr>
                      <m:e>
                        <m:r>
                          <a:rPr lang="en-CN" i="1">
                            <a:solidFill>
                              <a:srgbClr val="C00000"/>
                            </a:solidFill>
                            <a:latin typeface="Cambria Math" panose="02040503050406030204" pitchFamily="18" charset="0"/>
                          </a:rPr>
                          <m:t>𝑛</m:t>
                        </m:r>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𝑝</m:t>
                        </m:r>
                        <m:r>
                          <a:rPr lang="en-CN">
                            <a:solidFill>
                              <a:srgbClr val="C00000"/>
                            </a:solidFill>
                            <a:latin typeface="Cambria Math" panose="02040503050406030204" pitchFamily="18" charset="0"/>
                          </a:rPr>
                          <m:t>−1</m:t>
                        </m:r>
                      </m:e>
                    </m:d>
                  </m:oMath>
                </a14:m>
                <a:endParaRPr lang="en-CN" b="1" kern="100" dirty="0">
                  <a:latin typeface="Microsoft YaHei" panose="020B0503020204020204" pitchFamily="34" charset="-122"/>
                  <a:ea typeface="Microsoft YaHei" panose="020B0503020204020204" pitchFamily="34" charset="-122"/>
                </a:endParaRPr>
              </a:p>
            </p:txBody>
          </p:sp>
        </mc:Choice>
        <mc:Fallback xmlns="">
          <p:sp>
            <p:nvSpPr>
              <p:cNvPr id="10" name="Rectangle 9">
                <a:extLst>
                  <a:ext uri="{FF2B5EF4-FFF2-40B4-BE49-F238E27FC236}">
                    <a16:creationId xmlns:a16="http://schemas.microsoft.com/office/drawing/2014/main" id="{A28A8F97-BFAE-DB47-BA22-9E99734380CC}"/>
                  </a:ext>
                </a:extLst>
              </p:cNvPr>
              <p:cNvSpPr>
                <a:spLocks noRot="1" noChangeAspect="1" noMove="1" noResize="1" noEditPoints="1" noAdjustHandles="1" noChangeArrowheads="1" noChangeShapeType="1" noTextEdit="1"/>
              </p:cNvSpPr>
              <p:nvPr/>
            </p:nvSpPr>
            <p:spPr>
              <a:xfrm>
                <a:off x="3048000" y="4483391"/>
                <a:ext cx="6096000" cy="1119730"/>
              </a:xfrm>
              <a:prstGeom prst="rect">
                <a:avLst/>
              </a:prstGeom>
              <a:blipFill>
                <a:blip r:embed="rId6"/>
                <a:stretch>
                  <a:fillRect l="-833"/>
                </a:stretch>
              </a:blipFill>
            </p:spPr>
            <p:txBody>
              <a:bodyPr/>
              <a:lstStyle/>
              <a:p>
                <a:r>
                  <a:rPr lang="en-CN">
                    <a:noFill/>
                  </a:rPr>
                  <a:t> </a:t>
                </a:r>
              </a:p>
            </p:txBody>
          </p:sp>
        </mc:Fallback>
      </mc:AlternateContent>
    </p:spTree>
    <p:extLst>
      <p:ext uri="{BB962C8B-B14F-4D97-AF65-F5344CB8AC3E}">
        <p14:creationId xmlns:p14="http://schemas.microsoft.com/office/powerpoint/2010/main" val="4155107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784-79C7-E240-82C4-677C2CAB4263}"/>
              </a:ext>
            </a:extLst>
          </p:cNvPr>
          <p:cNvSpPr>
            <a:spLocks noGrp="1"/>
          </p:cNvSpPr>
          <p:nvPr>
            <p:ph type="title"/>
          </p:nvPr>
        </p:nvSpPr>
        <p:spPr/>
        <p:txBody>
          <a:bodyPr/>
          <a:lstStyle/>
          <a:p>
            <a:r>
              <a:rPr lang="en-CN" dirty="0"/>
              <a:t>回归</a:t>
            </a:r>
            <a:r>
              <a:rPr lang="en-US" dirty="0" err="1"/>
              <a:t>方程的</a:t>
            </a:r>
            <a:r>
              <a:rPr lang="en-US" altLang="zh-CN" dirty="0" err="1"/>
              <a:t>F</a:t>
            </a:r>
            <a:r>
              <a:rPr lang="zh-CN" altLang="en-US" dirty="0"/>
              <a:t>检验</a:t>
            </a:r>
            <a:endParaRPr lang="en-C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666B609-5A84-194B-B17A-61F7B54532BF}"/>
                  </a:ext>
                </a:extLst>
              </p:cNvPr>
              <p:cNvSpPr/>
              <p:nvPr/>
            </p:nvSpPr>
            <p:spPr>
              <a:xfrm>
                <a:off x="1576875" y="1324076"/>
                <a:ext cx="5736250" cy="390748"/>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判断自变量</a:t>
                </a:r>
                <a14:m>
                  <m:oMath xmlns:m="http://schemas.openxmlformats.org/officeDocument/2006/math">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𝑋</m:t>
                        </m:r>
                      </m:e>
                      <m:sub>
                        <m:r>
                          <a:rPr lang="en-US" i="1">
                            <a:latin typeface="Cambria Math" panose="02040503050406030204" pitchFamily="18" charset="0"/>
                            <a:ea typeface="SimSun" panose="02010600030101010101" pitchFamily="2" charset="-122"/>
                            <a:cs typeface="Times New Roman" panose="02020603050405020304" pitchFamily="18" charset="0"/>
                          </a:rPr>
                          <m:t>𝑝</m:t>
                        </m:r>
                      </m:sub>
                    </m:sSub>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整体是否对因变量有显著性影响。</a:t>
                </a:r>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4" name="Rectangle 3">
                <a:extLst>
                  <a:ext uri="{FF2B5EF4-FFF2-40B4-BE49-F238E27FC236}">
                    <a16:creationId xmlns:a16="http://schemas.microsoft.com/office/drawing/2014/main" id="{7666B609-5A84-194B-B17A-61F7B54532BF}"/>
                  </a:ext>
                </a:extLst>
              </p:cNvPr>
              <p:cNvSpPr>
                <a:spLocks noRot="1" noChangeAspect="1" noMove="1" noResize="1" noEditPoints="1" noAdjustHandles="1" noChangeArrowheads="1" noChangeShapeType="1" noTextEdit="1"/>
              </p:cNvSpPr>
              <p:nvPr/>
            </p:nvSpPr>
            <p:spPr>
              <a:xfrm>
                <a:off x="1576875" y="1324076"/>
                <a:ext cx="5736250" cy="390748"/>
              </a:xfrm>
              <a:prstGeom prst="rect">
                <a:avLst/>
              </a:prstGeom>
              <a:blipFill>
                <a:blip r:embed="rId2"/>
                <a:stretch>
                  <a:fillRect l="-885" t="-6452" b="-193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1777837-1AFB-6A49-BF4C-8EAFCB1BE289}"/>
                  </a:ext>
                </a:extLst>
              </p:cNvPr>
              <p:cNvSpPr/>
              <p:nvPr/>
            </p:nvSpPr>
            <p:spPr>
              <a:xfrm>
                <a:off x="2635249" y="2135043"/>
                <a:ext cx="6921500" cy="395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b="1" i="1" smtClean="0">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𝑯</m:t>
                          </m:r>
                        </m:e>
                        <m:sub>
                          <m:r>
                            <a:rPr lang="en-CN" b="1" i="0">
                              <a:solidFill>
                                <a:srgbClr val="C00000"/>
                              </a:solidFill>
                              <a:latin typeface="Cambria Math" panose="02040503050406030204" pitchFamily="18" charset="0"/>
                            </a:rPr>
                            <m:t>𝟎</m:t>
                          </m:r>
                        </m:sub>
                      </m:sSub>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0">
                              <a:solidFill>
                                <a:srgbClr val="C00000"/>
                              </a:solidFill>
                              <a:latin typeface="Cambria Math" panose="02040503050406030204" pitchFamily="18" charset="0"/>
                            </a:rPr>
                            <m:t>𝟏</m:t>
                          </m:r>
                        </m:sub>
                      </m:sSub>
                      <m:r>
                        <a:rPr lang="en-CN" b="1" i="0">
                          <a:solidFill>
                            <a:srgbClr val="C00000"/>
                          </a:solidFill>
                          <a:latin typeface="Cambria Math" panose="02040503050406030204" pitchFamily="18" charset="0"/>
                        </a:rPr>
                        <m:t>=</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0">
                              <a:solidFill>
                                <a:srgbClr val="C00000"/>
                              </a:solidFill>
                              <a:latin typeface="Cambria Math" panose="02040503050406030204" pitchFamily="18" charset="0"/>
                            </a:rPr>
                            <m:t>𝟐</m:t>
                          </m:r>
                        </m:sub>
                      </m:sSub>
                      <m:r>
                        <a:rPr lang="en-CN" b="1" i="0">
                          <a:solidFill>
                            <a:srgbClr val="C00000"/>
                          </a:solidFill>
                          <a:latin typeface="Cambria Math" panose="02040503050406030204" pitchFamily="18" charset="0"/>
                        </a:rPr>
                        <m:t>=…=</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1">
                              <a:solidFill>
                                <a:srgbClr val="C00000"/>
                              </a:solidFill>
                              <a:latin typeface="Cambria Math" panose="02040503050406030204" pitchFamily="18" charset="0"/>
                            </a:rPr>
                            <m:t>𝒑</m:t>
                          </m:r>
                        </m:sub>
                      </m:sSub>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𝟎</m:t>
                      </m:r>
                      <m:r>
                        <a:rPr lang="en-CN" b="1" i="0">
                          <a:solidFill>
                            <a:srgbClr val="C00000"/>
                          </a:solidFill>
                          <a:latin typeface="Cambria Math" panose="02040503050406030204" pitchFamily="18" charset="0"/>
                        </a:rPr>
                        <m:t>  </m:t>
                      </m:r>
                      <m:r>
                        <a:rPr lang="en-CN" b="1" i="1">
                          <a:solidFill>
                            <a:srgbClr val="C00000"/>
                          </a:solidFill>
                          <a:latin typeface="Cambria Math" panose="02040503050406030204" pitchFamily="18" charset="0"/>
                        </a:rPr>
                        <m:t>𝒗𝒔</m:t>
                      </m:r>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𝑯</m:t>
                          </m:r>
                        </m:e>
                        <m:sub>
                          <m:r>
                            <a:rPr lang="en-CN" b="1" i="0">
                              <a:solidFill>
                                <a:srgbClr val="C00000"/>
                              </a:solidFill>
                              <a:latin typeface="Cambria Math" panose="02040503050406030204" pitchFamily="18" charset="0"/>
                            </a:rPr>
                            <m:t>𝟏</m:t>
                          </m:r>
                        </m:sub>
                      </m:sSub>
                      <m:r>
                        <a:rPr lang="en-CN" b="1" i="0">
                          <a:solidFill>
                            <a:srgbClr val="C00000"/>
                          </a:solidFill>
                          <a:latin typeface="Cambria Math" panose="02040503050406030204" pitchFamily="18" charset="0"/>
                        </a:rPr>
                        <m:t>:∃</m:t>
                      </m:r>
                      <m:r>
                        <a:rPr lang="en-CN" b="1" i="1">
                          <a:solidFill>
                            <a:srgbClr val="C00000"/>
                          </a:solidFill>
                          <a:latin typeface="Cambria Math" panose="02040503050406030204" pitchFamily="18" charset="0"/>
                        </a:rPr>
                        <m:t>𝒋</m:t>
                      </m:r>
                      <m:r>
                        <a:rPr lang="en-CN" b="1" i="0">
                          <a:solidFill>
                            <a:srgbClr val="C00000"/>
                          </a:solidFill>
                          <a:latin typeface="Cambria Math" panose="02040503050406030204" pitchFamily="18" charset="0"/>
                        </a:rPr>
                        <m:t> </m:t>
                      </m:r>
                      <m:d>
                        <m:dPr>
                          <m:ctrlPr>
                            <a:rPr lang="en-CN" b="1" i="1">
                              <a:solidFill>
                                <a:srgbClr val="C00000"/>
                              </a:solidFill>
                              <a:latin typeface="Cambria Math" panose="02040503050406030204" pitchFamily="18" charset="0"/>
                            </a:rPr>
                          </m:ctrlPr>
                        </m:dPr>
                        <m:e>
                          <m:r>
                            <a:rPr lang="en-CN" b="1" i="0">
                              <a:solidFill>
                                <a:srgbClr val="C00000"/>
                              </a:solidFill>
                              <a:latin typeface="Cambria Math" panose="02040503050406030204" pitchFamily="18" charset="0"/>
                            </a:rPr>
                            <m:t>𝟏</m:t>
                          </m:r>
                          <m:r>
                            <a:rPr lang="en-CN" b="1" i="0">
                              <a:solidFill>
                                <a:srgbClr val="C00000"/>
                              </a:solidFill>
                              <a:latin typeface="Cambria Math" panose="02040503050406030204" pitchFamily="18" charset="0"/>
                            </a:rPr>
                            <m:t>≤</m:t>
                          </m:r>
                          <m:r>
                            <a:rPr lang="en-CN" b="1" i="1">
                              <a:solidFill>
                                <a:srgbClr val="C00000"/>
                              </a:solidFill>
                              <a:latin typeface="Cambria Math" panose="02040503050406030204" pitchFamily="18" charset="0"/>
                            </a:rPr>
                            <m:t>𝒋</m:t>
                          </m:r>
                          <m:r>
                            <a:rPr lang="en-CN" b="1" i="0">
                              <a:solidFill>
                                <a:srgbClr val="C00000"/>
                              </a:solidFill>
                              <a:latin typeface="Cambria Math" panose="02040503050406030204" pitchFamily="18" charset="0"/>
                            </a:rPr>
                            <m:t>≤</m:t>
                          </m:r>
                          <m:r>
                            <a:rPr lang="en-CN" b="1" i="1">
                              <a:solidFill>
                                <a:srgbClr val="C00000"/>
                              </a:solidFill>
                              <a:latin typeface="Cambria Math" panose="02040503050406030204" pitchFamily="18" charset="0"/>
                            </a:rPr>
                            <m:t>𝒑</m:t>
                          </m:r>
                        </m:e>
                      </m:d>
                      <m:r>
                        <a:rPr lang="en-CN" b="1" i="0">
                          <a:solidFill>
                            <a:srgbClr val="C00000"/>
                          </a:solidFill>
                          <a:latin typeface="Cambria Math" panose="02040503050406030204" pitchFamily="18" charset="0"/>
                        </a:rPr>
                        <m:t> </m:t>
                      </m:r>
                      <m:r>
                        <a:rPr lang="en-CN" b="1" i="1">
                          <a:solidFill>
                            <a:srgbClr val="C00000"/>
                          </a:solidFill>
                          <a:latin typeface="Cambria Math" panose="02040503050406030204" pitchFamily="18" charset="0"/>
                        </a:rPr>
                        <m:t>𝒔</m:t>
                      </m:r>
                      <m:r>
                        <a:rPr lang="en-CN" b="1" i="0">
                          <a:solidFill>
                            <a:srgbClr val="C00000"/>
                          </a:solidFill>
                          <a:latin typeface="Cambria Math" panose="02040503050406030204" pitchFamily="18" charset="0"/>
                        </a:rPr>
                        <m:t>.</m:t>
                      </m:r>
                      <m:r>
                        <a:rPr lang="en-CN" b="1" i="1">
                          <a:solidFill>
                            <a:srgbClr val="C00000"/>
                          </a:solidFill>
                          <a:latin typeface="Cambria Math" panose="02040503050406030204" pitchFamily="18" charset="0"/>
                        </a:rPr>
                        <m:t>𝒕</m:t>
                      </m:r>
                      <m:r>
                        <a:rPr lang="en-CN" b="1" i="0">
                          <a:solidFill>
                            <a:srgbClr val="C00000"/>
                          </a:solidFill>
                          <a:latin typeface="Cambria Math" panose="02040503050406030204" pitchFamily="18" charset="0"/>
                        </a:rPr>
                        <m:t>.  </m:t>
                      </m:r>
                      <m:sSub>
                        <m:sSubPr>
                          <m:ctrlPr>
                            <a:rPr lang="en-CN" b="1" i="1">
                              <a:solidFill>
                                <a:srgbClr val="C00000"/>
                              </a:solidFill>
                              <a:latin typeface="Cambria Math" panose="02040503050406030204" pitchFamily="18" charset="0"/>
                            </a:rPr>
                          </m:ctrlPr>
                        </m:sSubPr>
                        <m:e>
                          <m:r>
                            <a:rPr lang="en-CN" b="1" i="1">
                              <a:solidFill>
                                <a:srgbClr val="C00000"/>
                              </a:solidFill>
                              <a:latin typeface="Cambria Math" panose="02040503050406030204" pitchFamily="18" charset="0"/>
                            </a:rPr>
                            <m:t>𝜷</m:t>
                          </m:r>
                        </m:e>
                        <m:sub>
                          <m:r>
                            <a:rPr lang="en-CN" b="1" i="1">
                              <a:solidFill>
                                <a:srgbClr val="C00000"/>
                              </a:solidFill>
                              <a:latin typeface="Cambria Math" panose="02040503050406030204" pitchFamily="18" charset="0"/>
                            </a:rPr>
                            <m:t>𝒋</m:t>
                          </m:r>
                        </m:sub>
                      </m:sSub>
                      <m:r>
                        <a:rPr lang="en-CN" b="1" i="0">
                          <a:solidFill>
                            <a:srgbClr val="C00000"/>
                          </a:solidFill>
                          <a:latin typeface="Cambria Math" panose="02040503050406030204" pitchFamily="18" charset="0"/>
                        </a:rPr>
                        <m:t>≠</m:t>
                      </m:r>
                      <m:r>
                        <a:rPr lang="en-CN" b="1" i="0">
                          <a:solidFill>
                            <a:srgbClr val="C00000"/>
                          </a:solidFill>
                          <a:latin typeface="Cambria Math" panose="02040503050406030204" pitchFamily="18" charset="0"/>
                        </a:rPr>
                        <m:t>𝟎</m:t>
                      </m:r>
                    </m:oMath>
                  </m:oMathPara>
                </a14:m>
                <a:endParaRPr lang="en-CN" b="1"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5" name="Rectangle 4">
                <a:extLst>
                  <a:ext uri="{FF2B5EF4-FFF2-40B4-BE49-F238E27FC236}">
                    <a16:creationId xmlns:a16="http://schemas.microsoft.com/office/drawing/2014/main" id="{51777837-1AFB-6A49-BF4C-8EAFCB1BE289}"/>
                  </a:ext>
                </a:extLst>
              </p:cNvPr>
              <p:cNvSpPr>
                <a:spLocks noRot="1" noChangeAspect="1" noMove="1" noResize="1" noEditPoints="1" noAdjustHandles="1" noChangeArrowheads="1" noChangeShapeType="1" noTextEdit="1"/>
              </p:cNvSpPr>
              <p:nvPr/>
            </p:nvSpPr>
            <p:spPr>
              <a:xfrm>
                <a:off x="2635249" y="2135043"/>
                <a:ext cx="6921500" cy="395558"/>
              </a:xfrm>
              <a:prstGeom prst="rect">
                <a:avLst/>
              </a:prstGeom>
              <a:blipFill>
                <a:blip r:embed="rId3"/>
                <a:stretch>
                  <a:fillRect b="-93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ACCCF5A-AE86-7E45-B966-B156FD1C717D}"/>
                  </a:ext>
                </a:extLst>
              </p:cNvPr>
              <p:cNvSpPr/>
              <p:nvPr/>
            </p:nvSpPr>
            <p:spPr>
              <a:xfrm>
                <a:off x="1397000" y="2888305"/>
                <a:ext cx="6096000" cy="890115"/>
              </a:xfrm>
              <a:prstGeom prst="rect">
                <a:avLst/>
              </a:prstGeom>
            </p:spPr>
            <p:txBody>
              <a:bodyPr>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回归平方和（解释平方和）为</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𝐸𝑆𝑆</m:t>
                    </m:r>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m:rPr>
                            <m:sty m:val="p"/>
                          </m:rPr>
                          <a:rPr lang="en-US">
                            <a:latin typeface="Cambria Math" panose="02040503050406030204" pitchFamily="18" charset="0"/>
                            <a:ea typeface="SimSun" panose="02010600030101010101" pitchFamily="2" charset="-122"/>
                            <a:cs typeface="Times New Roman" panose="02020603050405020304" pitchFamily="18" charset="0"/>
                          </a:rPr>
                          <m:t>Σ</m:t>
                        </m:r>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sSup>
                      <m:sSupPr>
                        <m:ctrlPr>
                          <a:rPr lang="en-CN" i="1">
                            <a:effectLst/>
                            <a:latin typeface="Cambria Math" panose="02040503050406030204" pitchFamily="18" charset="0"/>
                          </a:rPr>
                        </m:ctrlPr>
                      </m:sSupPr>
                      <m:e>
                        <m:d>
                          <m:dPr>
                            <m:ctrlPr>
                              <a:rPr lang="en-CN" i="1">
                                <a:effectLst/>
                                <a:latin typeface="Cambria Math" panose="02040503050406030204" pitchFamily="18" charset="0"/>
                              </a:rPr>
                            </m:ctrlPr>
                          </m:dPr>
                          <m:e>
                            <m:sSub>
                              <m:sSubPr>
                                <m:ctrlPr>
                                  <a:rPr lang="en-CN" i="1">
                                    <a:effectLst/>
                                    <a:latin typeface="Cambria Math" panose="02040503050406030204" pitchFamily="18" charset="0"/>
                                  </a:rPr>
                                </m:ctrlPr>
                              </m:sSubPr>
                              <m:e>
                                <m:acc>
                                  <m:accPr>
                                    <m:chr m:val="̂"/>
                                    <m:ctrlPr>
                                      <a:rPr lang="en-CN" i="1">
                                        <a:effectLst/>
                                        <a:latin typeface="Cambria Math" panose="02040503050406030204" pitchFamily="18" charset="0"/>
                                      </a:rPr>
                                    </m:ctrlPr>
                                  </m:accPr>
                                  <m:e>
                                    <m:r>
                                      <a:rPr lang="en-US" i="1">
                                        <a:latin typeface="Cambria Math" panose="02040503050406030204" pitchFamily="18" charset="0"/>
                                        <a:ea typeface="SimSun" panose="02010600030101010101" pitchFamily="2" charset="-122"/>
                                        <a:cs typeface="Times New Roman" panose="02020603050405020304" pitchFamily="18" charset="0"/>
                                      </a:rPr>
                                      <m:t>𝑦</m:t>
                                    </m:r>
                                  </m:e>
                                </m:acc>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r>
                              <a:rPr lang="en-US"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CN" i="1">
                                    <a:effectLst/>
                                    <a:latin typeface="Cambria Math" panose="02040503050406030204" pitchFamily="18" charset="0"/>
                                  </a:rPr>
                                </m:ctrlPr>
                              </m:accPr>
                              <m:e>
                                <m:r>
                                  <a:rPr lang="en-US" i="1">
                                    <a:latin typeface="Cambria Math" panose="02040503050406030204" pitchFamily="18" charset="0"/>
                                    <a:ea typeface="SimSun" panose="02010600030101010101" pitchFamily="2" charset="-122"/>
                                    <a:cs typeface="Times New Roman" panose="02020603050405020304" pitchFamily="18" charset="0"/>
                                  </a:rPr>
                                  <m:t>𝑦</m:t>
                                </m:r>
                              </m:e>
                            </m:acc>
                          </m:e>
                        </m:d>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oMath>
                </a14:m>
                <a:endParaRPr lang="en-US"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总平方和</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𝑇𝑆𝑆</m:t>
                    </m:r>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CN" i="1">
                            <a:effectLst/>
                            <a:latin typeface="Cambria Math" panose="02040503050406030204" pitchFamily="18" charset="0"/>
                          </a:rPr>
                        </m:ctrlPr>
                      </m:sSubPr>
                      <m:e>
                        <m:r>
                          <m:rPr>
                            <m:sty m:val="p"/>
                          </m:rPr>
                          <a:rPr lang="en-US">
                            <a:latin typeface="Cambria Math" panose="02040503050406030204" pitchFamily="18" charset="0"/>
                            <a:ea typeface="SimSun" panose="02010600030101010101" pitchFamily="2" charset="-122"/>
                            <a:cs typeface="Times New Roman" panose="02020603050405020304" pitchFamily="18" charset="0"/>
                          </a:rPr>
                          <m:t>Σ</m:t>
                        </m:r>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sSup>
                      <m:sSupPr>
                        <m:ctrlPr>
                          <a:rPr lang="en-CN" i="1">
                            <a:effectLst/>
                            <a:latin typeface="Cambria Math" panose="02040503050406030204" pitchFamily="18" charset="0"/>
                          </a:rPr>
                        </m:ctrlPr>
                      </m:sSupPr>
                      <m:e>
                        <m:d>
                          <m:dPr>
                            <m:ctrlPr>
                              <a:rPr lang="en-CN" i="1">
                                <a:effectLst/>
                                <a:latin typeface="Cambria Math" panose="02040503050406030204" pitchFamily="18" charset="0"/>
                              </a:rPr>
                            </m:ctrlPr>
                          </m:dPr>
                          <m:e>
                            <m:sSub>
                              <m:sSubPr>
                                <m:ctrlPr>
                                  <a:rPr lang="en-CN"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𝑦</m:t>
                                </m:r>
                              </m:e>
                              <m:sub>
                                <m:r>
                                  <a:rPr lang="en-US" i="1">
                                    <a:latin typeface="Cambria Math" panose="02040503050406030204" pitchFamily="18" charset="0"/>
                                    <a:ea typeface="SimSun" panose="02010600030101010101" pitchFamily="2" charset="-122"/>
                                    <a:cs typeface="Times New Roman" panose="02020603050405020304" pitchFamily="18" charset="0"/>
                                  </a:rPr>
                                  <m:t>𝑖</m:t>
                                </m:r>
                              </m:sub>
                            </m:sSub>
                            <m:r>
                              <a:rPr lang="en-US"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CN" i="1">
                                    <a:effectLst/>
                                    <a:latin typeface="Cambria Math" panose="02040503050406030204" pitchFamily="18" charset="0"/>
                                  </a:rPr>
                                </m:ctrlPr>
                              </m:accPr>
                              <m:e>
                                <m:r>
                                  <a:rPr lang="en-US" i="1">
                                    <a:latin typeface="Cambria Math" panose="02040503050406030204" pitchFamily="18" charset="0"/>
                                    <a:ea typeface="SimSun" panose="02010600030101010101" pitchFamily="2" charset="-122"/>
                                    <a:cs typeface="Times New Roman" panose="02020603050405020304" pitchFamily="18" charset="0"/>
                                  </a:rPr>
                                  <m:t>𝑦</m:t>
                                </m:r>
                              </m:e>
                            </m:acc>
                          </m:e>
                        </m:d>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9" name="Rectangle 8">
                <a:extLst>
                  <a:ext uri="{FF2B5EF4-FFF2-40B4-BE49-F238E27FC236}">
                    <a16:creationId xmlns:a16="http://schemas.microsoft.com/office/drawing/2014/main" id="{7ACCCF5A-AE86-7E45-B966-B156FD1C717D}"/>
                  </a:ext>
                </a:extLst>
              </p:cNvPr>
              <p:cNvSpPr>
                <a:spLocks noRot="1" noChangeAspect="1" noMove="1" noResize="1" noEditPoints="1" noAdjustHandles="1" noChangeArrowheads="1" noChangeShapeType="1" noTextEdit="1"/>
              </p:cNvSpPr>
              <p:nvPr/>
            </p:nvSpPr>
            <p:spPr>
              <a:xfrm>
                <a:off x="1397000" y="2888305"/>
                <a:ext cx="6096000" cy="890115"/>
              </a:xfrm>
              <a:prstGeom prst="rect">
                <a:avLst/>
              </a:prstGeom>
              <a:blipFill>
                <a:blip r:embed="rId4"/>
                <a:stretch>
                  <a:fillRect l="-416" b="-985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3928909-F8C1-2247-8D0A-22F107F28193}"/>
                  </a:ext>
                </a:extLst>
              </p:cNvPr>
              <p:cNvSpPr/>
              <p:nvPr/>
            </p:nvSpPr>
            <p:spPr>
              <a:xfrm>
                <a:off x="4107404" y="4147725"/>
                <a:ext cx="4234814" cy="6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smtClean="0">
                          <a:solidFill>
                            <a:srgbClr val="C00000"/>
                          </a:solidFill>
                          <a:latin typeface="Cambria Math" panose="02040503050406030204" pitchFamily="18" charset="0"/>
                        </a:rPr>
                        <m:t>𝐹</m:t>
                      </m:r>
                      <m:r>
                        <a:rPr lang="en-CN">
                          <a:solidFill>
                            <a:srgbClr val="C00000"/>
                          </a:solidFill>
                          <a:latin typeface="Cambria Math" panose="02040503050406030204" pitchFamily="18" charset="0"/>
                        </a:rPr>
                        <m:t>=</m:t>
                      </m:r>
                      <m:f>
                        <m:fPr>
                          <m:ctrlPr>
                            <a:rPr lang="en-CN" i="1">
                              <a:solidFill>
                                <a:srgbClr val="C00000"/>
                              </a:solidFill>
                              <a:latin typeface="Cambria Math" panose="02040503050406030204" pitchFamily="18" charset="0"/>
                            </a:rPr>
                          </m:ctrlPr>
                        </m:fPr>
                        <m:num>
                          <m:r>
                            <a:rPr lang="en-CN" i="1">
                              <a:solidFill>
                                <a:srgbClr val="C00000"/>
                              </a:solidFill>
                              <a:latin typeface="Cambria Math" panose="02040503050406030204" pitchFamily="18" charset="0"/>
                            </a:rPr>
                            <m:t>𝐸𝑆</m:t>
                          </m:r>
                          <m:f>
                            <m:fPr>
                              <m:type m:val="lin"/>
                              <m:ctrlPr>
                                <a:rPr lang="en-CN" i="1">
                                  <a:solidFill>
                                    <a:srgbClr val="C00000"/>
                                  </a:solidFill>
                                  <a:latin typeface="Cambria Math" panose="02040503050406030204" pitchFamily="18" charset="0"/>
                                </a:rPr>
                              </m:ctrlPr>
                            </m:fPr>
                            <m:num>
                              <m:r>
                                <a:rPr lang="en-CN" i="1">
                                  <a:solidFill>
                                    <a:srgbClr val="C00000"/>
                                  </a:solidFill>
                                  <a:latin typeface="Cambria Math" panose="02040503050406030204" pitchFamily="18" charset="0"/>
                                </a:rPr>
                                <m:t>𝑆</m:t>
                              </m:r>
                            </m:num>
                            <m:den>
                              <m:r>
                                <a:rPr lang="en-CN" i="1">
                                  <a:solidFill>
                                    <a:srgbClr val="C00000"/>
                                  </a:solidFill>
                                  <a:latin typeface="Cambria Math" panose="02040503050406030204" pitchFamily="18" charset="0"/>
                                </a:rPr>
                                <m:t>𝑝</m:t>
                              </m:r>
                            </m:den>
                          </m:f>
                        </m:num>
                        <m:den>
                          <m:d>
                            <m:dPr>
                              <m:begChr m:val=""/>
                              <m:ctrlPr>
                                <a:rPr lang="en-CN" i="1">
                                  <a:solidFill>
                                    <a:srgbClr val="C00000"/>
                                  </a:solidFill>
                                  <a:latin typeface="Cambria Math" panose="02040503050406030204" pitchFamily="18" charset="0"/>
                                </a:rPr>
                              </m:ctrlPr>
                            </m:dPr>
                            <m:e>
                              <m:r>
                                <a:rPr lang="en-CN" i="1">
                                  <a:solidFill>
                                    <a:srgbClr val="C00000"/>
                                  </a:solidFill>
                                  <a:latin typeface="Cambria Math" panose="02040503050406030204" pitchFamily="18" charset="0"/>
                                </a:rPr>
                                <m:t>𝑅𝑆</m:t>
                              </m:r>
                              <m:f>
                                <m:fPr>
                                  <m:type m:val="lin"/>
                                  <m:ctrlPr>
                                    <a:rPr lang="en-CN" i="1">
                                      <a:solidFill>
                                        <a:srgbClr val="C00000"/>
                                      </a:solidFill>
                                      <a:latin typeface="Cambria Math" panose="02040503050406030204" pitchFamily="18" charset="0"/>
                                    </a:rPr>
                                  </m:ctrlPr>
                                </m:fPr>
                                <m:num>
                                  <m:r>
                                    <a:rPr lang="en-CN" i="1">
                                      <a:solidFill>
                                        <a:srgbClr val="C00000"/>
                                      </a:solidFill>
                                      <a:latin typeface="Cambria Math" panose="02040503050406030204" pitchFamily="18" charset="0"/>
                                    </a:rPr>
                                    <m:t>𝑆</m:t>
                                  </m:r>
                                </m:num>
                                <m:den>
                                  <m:r>
                                    <a:rPr lang="en-CN">
                                      <a:solidFill>
                                        <a:srgbClr val="C00000"/>
                                      </a:solidFill>
                                      <a:latin typeface="Cambria Math" panose="02040503050406030204" pitchFamily="18" charset="0"/>
                                    </a:rPr>
                                    <m:t>(</m:t>
                                  </m:r>
                                </m:den>
                              </m:f>
                              <m:r>
                                <a:rPr lang="en-CN" i="1">
                                  <a:solidFill>
                                    <a:srgbClr val="C00000"/>
                                  </a:solidFill>
                                  <a:latin typeface="Cambria Math" panose="02040503050406030204" pitchFamily="18" charset="0"/>
                                </a:rPr>
                                <m:t>𝑛</m:t>
                              </m:r>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𝑝</m:t>
                              </m:r>
                              <m:r>
                                <a:rPr lang="en-CN">
                                  <a:solidFill>
                                    <a:srgbClr val="C00000"/>
                                  </a:solidFill>
                                  <a:latin typeface="Cambria Math" panose="02040503050406030204" pitchFamily="18" charset="0"/>
                                </a:rPr>
                                <m:t>−1</m:t>
                              </m:r>
                            </m:e>
                          </m:d>
                        </m:den>
                      </m:f>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𝐹</m:t>
                      </m:r>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𝑝</m:t>
                      </m:r>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𝑛</m:t>
                      </m:r>
                      <m:r>
                        <a:rPr lang="en-CN">
                          <a:solidFill>
                            <a:srgbClr val="C00000"/>
                          </a:solidFill>
                          <a:latin typeface="Cambria Math" panose="02040503050406030204" pitchFamily="18" charset="0"/>
                        </a:rPr>
                        <m:t>−</m:t>
                      </m:r>
                      <m:r>
                        <a:rPr lang="en-CN" i="1">
                          <a:solidFill>
                            <a:srgbClr val="C00000"/>
                          </a:solidFill>
                          <a:latin typeface="Cambria Math" panose="02040503050406030204" pitchFamily="18" charset="0"/>
                        </a:rPr>
                        <m:t>𝑝</m:t>
                      </m:r>
                      <m:r>
                        <a:rPr lang="en-CN">
                          <a:solidFill>
                            <a:srgbClr val="C00000"/>
                          </a:solidFill>
                          <a:latin typeface="Cambria Math" panose="02040503050406030204" pitchFamily="18" charset="0"/>
                        </a:rPr>
                        <m:t>−1</m:t>
                      </m:r>
                      <m:r>
                        <a:rPr lang="en-US" altLang="zh-CN" b="0" i="0" smtClean="0">
                          <a:solidFill>
                            <a:srgbClr val="C00000"/>
                          </a:solidFill>
                          <a:latin typeface="Cambria Math" panose="02040503050406030204" pitchFamily="18" charset="0"/>
                        </a:rPr>
                        <m:t>)</m:t>
                      </m:r>
                    </m:oMath>
                  </m:oMathPara>
                </a14:m>
                <a:endParaRPr lang="en-CN" dirty="0">
                  <a:solidFill>
                    <a:srgbClr val="C00000"/>
                  </a:solidFill>
                </a:endParaRPr>
              </a:p>
            </p:txBody>
          </p:sp>
        </mc:Choice>
        <mc:Fallback xmlns="">
          <p:sp>
            <p:nvSpPr>
              <p:cNvPr id="13" name="Rectangle 12">
                <a:extLst>
                  <a:ext uri="{FF2B5EF4-FFF2-40B4-BE49-F238E27FC236}">
                    <a16:creationId xmlns:a16="http://schemas.microsoft.com/office/drawing/2014/main" id="{53928909-F8C1-2247-8D0A-22F107F28193}"/>
                  </a:ext>
                </a:extLst>
              </p:cNvPr>
              <p:cNvSpPr>
                <a:spLocks noRot="1" noChangeAspect="1" noMove="1" noResize="1" noEditPoints="1" noAdjustHandles="1" noChangeArrowheads="1" noChangeShapeType="1" noTextEdit="1"/>
              </p:cNvSpPr>
              <p:nvPr/>
            </p:nvSpPr>
            <p:spPr>
              <a:xfrm>
                <a:off x="4107404" y="4147725"/>
                <a:ext cx="4234814" cy="676980"/>
              </a:xfrm>
              <a:prstGeom prst="rect">
                <a:avLst/>
              </a:prstGeom>
              <a:blipFill>
                <a:blip r:embed="rId5"/>
                <a:stretch>
                  <a:fillRect t="-62963" b="-103704"/>
                </a:stretch>
              </a:blipFill>
            </p:spPr>
            <p:txBody>
              <a:bodyPr/>
              <a:lstStyle/>
              <a:p>
                <a:r>
                  <a:rPr lang="en-CN">
                    <a:noFill/>
                  </a:rPr>
                  <a:t> </a:t>
                </a:r>
              </a:p>
            </p:txBody>
          </p:sp>
        </mc:Fallback>
      </mc:AlternateContent>
    </p:spTree>
    <p:extLst>
      <p:ext uri="{BB962C8B-B14F-4D97-AF65-F5344CB8AC3E}">
        <p14:creationId xmlns:p14="http://schemas.microsoft.com/office/powerpoint/2010/main" val="3624586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模型评价与诊断</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6</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082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模型评价</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B588A1-7685-2E48-9A0E-54A78850CE9E}"/>
                  </a:ext>
                </a:extLst>
              </p:cNvPr>
              <p:cNvSpPr/>
              <p:nvPr/>
            </p:nvSpPr>
            <p:spPr>
              <a:xfrm>
                <a:off x="968824" y="1583415"/>
                <a:ext cx="9800776" cy="1288430"/>
              </a:xfrm>
              <a:prstGeom prst="rect">
                <a:avLst/>
              </a:prstGeom>
            </p:spPr>
            <p:txBody>
              <a:bodyPr wrap="square">
                <a:spAutoFit/>
              </a:bodyPr>
              <a:lstStyle/>
              <a:p>
                <a:pPr indent="266700">
                  <a:lnSpc>
                    <a:spcPct val="150000"/>
                  </a:lnSpc>
                </a:pPr>
                <a:r>
                  <a:rPr lang="zh-CN" altLang="en-US" b="1" kern="100" dirty="0">
                    <a:solidFill>
                      <a:srgbClr val="C00000"/>
                    </a:solidFill>
                    <a:latin typeface="Microsoft YaHei" panose="020B0503020204020204" pitchFamily="34" charset="-122"/>
                    <a:ea typeface="Microsoft YaHei" panose="020B0503020204020204" pitchFamily="34" charset="-122"/>
                  </a:rPr>
                  <a:t>样本决定系数</a:t>
                </a:r>
                <a14:m>
                  <m:oMath xmlns:m="http://schemas.openxmlformats.org/officeDocument/2006/math">
                    <m:sSup>
                      <m:sSupPr>
                        <m:ctrlPr>
                          <a:rPr lang="en-CN" b="1" i="1" kern="100">
                            <a:solidFill>
                              <a:srgbClr val="C00000"/>
                            </a:solidFill>
                            <a:latin typeface="Cambria Math" panose="02040503050406030204" pitchFamily="18" charset="0"/>
                            <a:ea typeface="SimSun" panose="02010600030101010101" pitchFamily="2" charset="-122"/>
                          </a:rPr>
                        </m:ctrlPr>
                      </m:sSupPr>
                      <m:e>
                        <m:r>
                          <a:rPr lang="en-US" b="1" i="1" kern="100">
                            <a:solidFill>
                              <a:srgbClr val="C00000"/>
                            </a:solidFill>
                            <a:latin typeface="Cambria Math" panose="02040503050406030204" pitchFamily="18" charset="0"/>
                            <a:ea typeface="SimSun" panose="02010600030101010101" pitchFamily="2" charset="-122"/>
                          </a:rPr>
                          <m:t>𝑹</m:t>
                        </m:r>
                      </m:e>
                      <m:sup>
                        <m:r>
                          <a:rPr lang="en-US" b="1" i="1" kern="100">
                            <a:solidFill>
                              <a:srgbClr val="C00000"/>
                            </a:solidFill>
                            <a:latin typeface="Cambria Math" panose="02040503050406030204" pitchFamily="18" charset="0"/>
                            <a:ea typeface="SimSun" panose="02010600030101010101" pitchFamily="2" charset="-122"/>
                          </a:rPr>
                          <m:t>𝟐</m:t>
                        </m:r>
                      </m:sup>
                    </m:sSup>
                  </m:oMath>
                </a14:m>
                <a:r>
                  <a:rPr lang="zh-CN" altLang="en-US" b="1" kern="100" dirty="0">
                    <a:solidFill>
                      <a:srgbClr val="C00000"/>
                    </a:solidFill>
                    <a:latin typeface="Microsoft YaHei" panose="020B0503020204020204" pitchFamily="34" charset="-122"/>
                    <a:ea typeface="Microsoft YaHei" panose="020B0503020204020204" pitchFamily="34" charset="-122"/>
                  </a:rPr>
                  <a:t>：</a:t>
                </a:r>
                <a:endParaRPr lang="en-CN" b="1" kern="100" dirty="0">
                  <a:solidFill>
                    <a:srgbClr val="C00000"/>
                  </a:solidFill>
                  <a:latin typeface="Microsoft YaHei" panose="020B0503020204020204" pitchFamily="34" charset="-122"/>
                  <a:ea typeface="Microsoft YaHei"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en-CN" i="1" kern="100">
                              <a:latin typeface="Cambria Math" panose="02040503050406030204" pitchFamily="18" charset="0"/>
                              <a:ea typeface="SimSun" panose="02010600030101010101" pitchFamily="2" charset="-122"/>
                              <a:cs typeface="SimSun" panose="02010600030101010101" pitchFamily="2" charset="-122"/>
                            </a:rPr>
                          </m:ctrlPr>
                        </m:sSupPr>
                        <m:e>
                          <m:r>
                            <a:rPr lang="en-US" i="1" kern="100">
                              <a:latin typeface="Cambria Math" panose="02040503050406030204" pitchFamily="18" charset="0"/>
                              <a:ea typeface="SimSun" panose="02010600030101010101" pitchFamily="2" charset="-122"/>
                            </a:rPr>
                            <m:t>𝑅</m:t>
                          </m:r>
                        </m:e>
                        <m:sup>
                          <m:r>
                            <a:rPr lang="en-US" i="1" kern="100">
                              <a:latin typeface="Cambria Math" panose="02040503050406030204" pitchFamily="18" charset="0"/>
                              <a:ea typeface="SimSun" panose="02010600030101010101" pitchFamily="2" charset="-122"/>
                            </a:rPr>
                            <m:t>2</m:t>
                          </m:r>
                        </m:sup>
                      </m:sSup>
                      <m:r>
                        <a:rPr lang="en-US" i="1" kern="100">
                          <a:latin typeface="Cambria Math" panose="02040503050406030204" pitchFamily="18" charset="0"/>
                          <a:ea typeface="SimSun" panose="02010600030101010101" pitchFamily="2" charset="-122"/>
                        </a:rPr>
                        <m:t>=1−</m:t>
                      </m:r>
                      <m:f>
                        <m:fPr>
                          <m:ctrlPr>
                            <a:rPr lang="en-CN" i="1" kern="100">
                              <a:latin typeface="Cambria Math" panose="02040503050406030204" pitchFamily="18" charset="0"/>
                              <a:ea typeface="SimSun" panose="02010600030101010101" pitchFamily="2" charset="-122"/>
                              <a:cs typeface="SimSun" panose="02010600030101010101" pitchFamily="2" charset="-122"/>
                            </a:rPr>
                          </m:ctrlPr>
                        </m:fPr>
                        <m:num>
                          <m:r>
                            <m:rPr>
                              <m:sty m:val="p"/>
                            </m:rPr>
                            <a:rPr lang="en-US" kern="100">
                              <a:latin typeface="Cambria Math" panose="02040503050406030204" pitchFamily="18" charset="0"/>
                              <a:ea typeface="SimSun" panose="02010600030101010101" pitchFamily="2" charset="-122"/>
                            </a:rPr>
                            <m:t>RSS</m:t>
                          </m:r>
                        </m:num>
                        <m:den>
                          <m:r>
                            <m:rPr>
                              <m:sty m:val="p"/>
                            </m:rPr>
                            <a:rPr lang="en-US" kern="100">
                              <a:latin typeface="Cambria Math" panose="02040503050406030204" pitchFamily="18" charset="0"/>
                              <a:ea typeface="SimSun" panose="02010600030101010101" pitchFamily="2" charset="-122"/>
                            </a:rPr>
                            <m:t>TSS</m:t>
                          </m:r>
                        </m:den>
                      </m:f>
                      <m:r>
                        <a:rPr lang="en-US" i="1" kern="100">
                          <a:latin typeface="Cambria Math" panose="02040503050406030204" pitchFamily="18" charset="0"/>
                          <a:ea typeface="SimSun" panose="02010600030101010101" pitchFamily="2" charset="-122"/>
                        </a:rPr>
                        <m:t>=</m:t>
                      </m:r>
                      <m:f>
                        <m:fPr>
                          <m:ctrlPr>
                            <a:rPr lang="en-CN" i="1" kern="100">
                              <a:latin typeface="Cambria Math" panose="02040503050406030204" pitchFamily="18" charset="0"/>
                              <a:ea typeface="SimSun" panose="02010600030101010101" pitchFamily="2" charset="-122"/>
                              <a:cs typeface="SimSun" panose="02010600030101010101" pitchFamily="2" charset="-122"/>
                            </a:rPr>
                          </m:ctrlPr>
                        </m:fPr>
                        <m:num>
                          <m:r>
                            <m:rPr>
                              <m:sty m:val="p"/>
                            </m:rPr>
                            <a:rPr lang="en-US" kern="100">
                              <a:latin typeface="Cambria Math" panose="02040503050406030204" pitchFamily="18" charset="0"/>
                              <a:ea typeface="SimSun" panose="02010600030101010101" pitchFamily="2" charset="-122"/>
                            </a:rPr>
                            <m:t>ESS</m:t>
                          </m:r>
                        </m:num>
                        <m:den>
                          <m:r>
                            <m:rPr>
                              <m:sty m:val="p"/>
                            </m:rPr>
                            <a:rPr lang="en-US" kern="100">
                              <a:latin typeface="Cambria Math" panose="02040503050406030204" pitchFamily="18" charset="0"/>
                              <a:ea typeface="SimSun" panose="02010600030101010101" pitchFamily="2" charset="-122"/>
                            </a:rPr>
                            <m:t>TSS</m:t>
                          </m:r>
                        </m:den>
                      </m:f>
                    </m:oMath>
                  </m:oMathPara>
                </a14:m>
                <a:endParaRPr lang="en-CN" kern="100"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7FB588A1-7685-2E48-9A0E-54A78850CE9E}"/>
                  </a:ext>
                </a:extLst>
              </p:cNvPr>
              <p:cNvSpPr>
                <a:spLocks noRot="1" noChangeAspect="1" noMove="1" noResize="1" noEditPoints="1" noAdjustHandles="1" noChangeArrowheads="1" noChangeShapeType="1" noTextEdit="1"/>
              </p:cNvSpPr>
              <p:nvPr/>
            </p:nvSpPr>
            <p:spPr>
              <a:xfrm>
                <a:off x="968824" y="1583415"/>
                <a:ext cx="9800776" cy="1288430"/>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09D193-FFE5-3F45-ABB2-F7A341A03C3B}"/>
                  </a:ext>
                </a:extLst>
              </p:cNvPr>
              <p:cNvSpPr/>
              <p:nvPr/>
            </p:nvSpPr>
            <p:spPr>
              <a:xfrm>
                <a:off x="3048000" y="2923528"/>
                <a:ext cx="6096000" cy="1339726"/>
              </a:xfrm>
              <a:prstGeom prst="rect">
                <a:avLst/>
              </a:prstGeom>
            </p:spPr>
            <p:txBody>
              <a:bodyPr>
                <a:spAutoFit/>
              </a:bodyPr>
              <a:lstStyle/>
              <a:p>
                <a:pPr algn="ctr">
                  <a:lnSpc>
                    <a:spcPct val="150000"/>
                  </a:lnSpc>
                </a:pPr>
                <a:r>
                  <a:rPr lang="zh-CN" altLang="en-US" kern="100" dirty="0">
                    <a:latin typeface="Microsoft YaHei" panose="020B0503020204020204" pitchFamily="34" charset="-122"/>
                    <a:ea typeface="Microsoft YaHei" panose="020B0503020204020204" pitchFamily="34" charset="-122"/>
                  </a:rPr>
                  <a:t>残差平方和：</a:t>
                </a:r>
                <a14:m>
                  <m:oMath xmlns:m="http://schemas.openxmlformats.org/officeDocument/2006/math">
                    <m:r>
                      <a:rPr lang="en-US" i="1" kern="100">
                        <a:latin typeface="Cambria Math" panose="02040503050406030204" pitchFamily="18" charset="0"/>
                        <a:ea typeface="SimSun" panose="02010600030101010101" pitchFamily="2" charset="-122"/>
                      </a:rPr>
                      <m:t>𝑅𝑆𝑆</m:t>
                    </m:r>
                    <m:r>
                      <a:rPr lang="en-US" i="1" kern="100">
                        <a:latin typeface="Cambria Math" panose="02040503050406030204" pitchFamily="18" charset="0"/>
                        <a:ea typeface="SimSun" panose="02010600030101010101" pitchFamily="2" charset="-122"/>
                      </a:rPr>
                      <m:t>=</m:t>
                    </m:r>
                    <m:sSubSup>
                      <m:sSubSupPr>
                        <m:ctrlPr>
                          <a:rPr lang="en-CN" i="1" kern="100">
                            <a:latin typeface="Cambria Math" panose="02040503050406030204" pitchFamily="18" charset="0"/>
                            <a:ea typeface="SimSun" panose="02010600030101010101" pitchFamily="2" charset="-122"/>
                          </a:rPr>
                        </m:ctrlPr>
                      </m:sSubSupPr>
                      <m:e>
                        <m:r>
                          <m:rPr>
                            <m:sty m:val="p"/>
                          </m:rPr>
                          <a:rPr lang="en-US" kern="100">
                            <a:latin typeface="Cambria Math" panose="02040503050406030204" pitchFamily="18" charset="0"/>
                            <a:ea typeface="SimSun" panose="02010600030101010101" pitchFamily="2" charset="-122"/>
                          </a:rPr>
                          <m:t>Σ</m:t>
                        </m:r>
                      </m:e>
                      <m:sub>
                        <m:r>
                          <a:rPr lang="en-US" i="1" kern="100">
                            <a:latin typeface="Cambria Math" panose="02040503050406030204" pitchFamily="18" charset="0"/>
                            <a:ea typeface="SimSun" panose="02010600030101010101" pitchFamily="2" charset="-122"/>
                          </a:rPr>
                          <m:t>𝑖</m:t>
                        </m:r>
                        <m:r>
                          <a:rPr lang="en-US" i="1" kern="100">
                            <a:latin typeface="Cambria Math" panose="02040503050406030204" pitchFamily="18" charset="0"/>
                            <a:ea typeface="SimSun" panose="02010600030101010101" pitchFamily="2" charset="-122"/>
                          </a:rPr>
                          <m:t>=1</m:t>
                        </m:r>
                      </m:sub>
                      <m:sup>
                        <m:r>
                          <a:rPr lang="en-US" i="1" kern="100">
                            <a:latin typeface="Cambria Math" panose="02040503050406030204" pitchFamily="18" charset="0"/>
                            <a:ea typeface="SimSun" panose="02010600030101010101" pitchFamily="2" charset="-122"/>
                          </a:rPr>
                          <m:t>𝑛</m:t>
                        </m:r>
                      </m:sup>
                    </m:sSubSup>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𝑦</m:t>
                                </m:r>
                              </m:e>
                              <m:sub>
                                <m:r>
                                  <a:rPr lang="en-US" i="1" kern="100">
                                    <a:latin typeface="Cambria Math" panose="02040503050406030204" pitchFamily="18" charset="0"/>
                                    <a:ea typeface="SimSun" panose="02010600030101010101" pitchFamily="2" charset="-122"/>
                                  </a:rPr>
                                  <m:t>𝑖</m:t>
                                </m:r>
                              </m:sub>
                            </m:sSub>
                            <m:r>
                              <a:rPr lang="en-US" i="1" kern="100">
                                <a:latin typeface="Cambria Math" panose="02040503050406030204" pitchFamily="18" charset="0"/>
                                <a:ea typeface="SimSun" panose="02010600030101010101" pitchFamily="2" charset="-122"/>
                              </a:rPr>
                              <m:t>−</m:t>
                            </m:r>
                            <m:sSub>
                              <m:sSubPr>
                                <m:ctrlPr>
                                  <a:rPr lang="en-CN" i="1" kern="100">
                                    <a:latin typeface="Cambria Math" panose="02040503050406030204" pitchFamily="18" charset="0"/>
                                    <a:ea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𝑦</m:t>
                                    </m:r>
                                  </m:e>
                                </m:acc>
                              </m:e>
                              <m:sub>
                                <m:r>
                                  <a:rPr lang="en-US" i="1" kern="100">
                                    <a:latin typeface="Cambria Math" panose="02040503050406030204" pitchFamily="18" charset="0"/>
                                    <a:ea typeface="SimSun" panose="02010600030101010101" pitchFamily="2" charset="-122"/>
                                  </a:rPr>
                                  <m:t>𝑖</m:t>
                                </m:r>
                              </m:sub>
                            </m:sSub>
                          </m:e>
                        </m:d>
                      </m:e>
                      <m:sup>
                        <m:r>
                          <a:rPr lang="en-US" i="1" kern="100">
                            <a:latin typeface="Cambria Math" panose="02040503050406030204" pitchFamily="18" charset="0"/>
                            <a:ea typeface="SimSun" panose="02010600030101010101" pitchFamily="2" charset="-122"/>
                          </a:rPr>
                          <m:t>2</m:t>
                        </m:r>
                      </m:sup>
                    </m:sSup>
                  </m:oMath>
                </a14:m>
                <a:endParaRPr lang="en-US" altLang="zh-CN" kern="100" dirty="0">
                  <a:latin typeface="Microsoft YaHei" panose="020B0503020204020204" pitchFamily="34" charset="-122"/>
                  <a:ea typeface="Microsoft YaHei" panose="020B0503020204020204" pitchFamily="34" charset="-122"/>
                </a:endParaRPr>
              </a:p>
              <a:p>
                <a:pPr algn="ctr">
                  <a:lnSpc>
                    <a:spcPct val="150000"/>
                  </a:lnSpc>
                </a:pPr>
                <a:r>
                  <a:rPr lang="zh-CN" altLang="en-US" kern="100" dirty="0">
                    <a:latin typeface="Microsoft YaHei" panose="020B0503020204020204" pitchFamily="34" charset="-122"/>
                    <a:ea typeface="Microsoft YaHei" panose="020B0503020204020204" pitchFamily="34" charset="-122"/>
                  </a:rPr>
                  <a:t>回归平方和：</a:t>
                </a:r>
                <a14:m>
                  <m:oMath xmlns:m="http://schemas.openxmlformats.org/officeDocument/2006/math">
                    <m:r>
                      <a:rPr lang="en-US" i="1" kern="100">
                        <a:latin typeface="Cambria Math" panose="02040503050406030204" pitchFamily="18" charset="0"/>
                        <a:ea typeface="SimSun" panose="02010600030101010101" pitchFamily="2" charset="-122"/>
                      </a:rPr>
                      <m:t>𝐸𝑆𝑆</m:t>
                    </m:r>
                    <m:r>
                      <a:rPr lang="en-US" i="1" kern="100">
                        <a:latin typeface="Cambria Math" panose="02040503050406030204" pitchFamily="18" charset="0"/>
                        <a:ea typeface="SimSun" panose="02010600030101010101" pitchFamily="2" charset="-122"/>
                      </a:rPr>
                      <m:t>=</m:t>
                    </m:r>
                    <m:sSubSup>
                      <m:sSubSupPr>
                        <m:ctrlPr>
                          <a:rPr lang="en-CN" i="1" kern="100">
                            <a:latin typeface="Cambria Math" panose="02040503050406030204" pitchFamily="18" charset="0"/>
                            <a:ea typeface="SimSun" panose="02010600030101010101" pitchFamily="2" charset="-122"/>
                          </a:rPr>
                        </m:ctrlPr>
                      </m:sSubSupPr>
                      <m:e>
                        <m:r>
                          <m:rPr>
                            <m:sty m:val="p"/>
                          </m:rPr>
                          <a:rPr lang="en-US" kern="100">
                            <a:latin typeface="Cambria Math" panose="02040503050406030204" pitchFamily="18" charset="0"/>
                            <a:ea typeface="SimSun" panose="02010600030101010101" pitchFamily="2" charset="-122"/>
                          </a:rPr>
                          <m:t>Σ</m:t>
                        </m:r>
                      </m:e>
                      <m:sub>
                        <m:r>
                          <a:rPr lang="en-US" i="1" kern="100">
                            <a:latin typeface="Cambria Math" panose="02040503050406030204" pitchFamily="18" charset="0"/>
                            <a:ea typeface="SimSun" panose="02010600030101010101" pitchFamily="2" charset="-122"/>
                          </a:rPr>
                          <m:t>𝑖</m:t>
                        </m:r>
                        <m:r>
                          <a:rPr lang="en-US" i="1" kern="100">
                            <a:latin typeface="Cambria Math" panose="02040503050406030204" pitchFamily="18" charset="0"/>
                            <a:ea typeface="SimSun" panose="02010600030101010101" pitchFamily="2" charset="-122"/>
                          </a:rPr>
                          <m:t>=1</m:t>
                        </m:r>
                      </m:sub>
                      <m:sup>
                        <m:r>
                          <a:rPr lang="en-US" i="1" kern="100">
                            <a:latin typeface="Cambria Math" panose="02040503050406030204" pitchFamily="18" charset="0"/>
                            <a:ea typeface="SimSun" panose="02010600030101010101" pitchFamily="2" charset="-122"/>
                          </a:rPr>
                          <m:t>𝑛</m:t>
                        </m:r>
                      </m:sup>
                    </m:sSubSup>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rPr>
                                </m:ctrlPr>
                              </m:sSubPr>
                              <m:e>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𝑦</m:t>
                                    </m:r>
                                  </m:e>
                                </m:acc>
                              </m:e>
                              <m:sub>
                                <m:r>
                                  <a:rPr lang="en-US" i="1" kern="100">
                                    <a:latin typeface="Cambria Math" panose="02040503050406030204" pitchFamily="18" charset="0"/>
                                    <a:ea typeface="SimSun" panose="02010600030101010101" pitchFamily="2" charset="-122"/>
                                  </a:rPr>
                                  <m:t>𝑖</m:t>
                                </m:r>
                              </m:sub>
                            </m:sSub>
                            <m:r>
                              <a:rPr lang="en-US" i="1" kern="100">
                                <a:latin typeface="Cambria Math" panose="02040503050406030204" pitchFamily="18" charset="0"/>
                                <a:ea typeface="SimSun" panose="02010600030101010101" pitchFamily="2" charset="-122"/>
                              </a:rPr>
                              <m:t>−</m:t>
                            </m:r>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𝑦</m:t>
                                </m:r>
                              </m:e>
                            </m:acc>
                          </m:e>
                        </m:d>
                      </m:e>
                      <m:sup>
                        <m:r>
                          <a:rPr lang="en-US" i="1" kern="100">
                            <a:latin typeface="Cambria Math" panose="02040503050406030204" pitchFamily="18" charset="0"/>
                            <a:ea typeface="SimSun" panose="02010600030101010101" pitchFamily="2" charset="-122"/>
                          </a:rPr>
                          <m:t>2</m:t>
                        </m:r>
                      </m:sup>
                    </m:sSup>
                  </m:oMath>
                </a14:m>
                <a:endParaRPr lang="en-US" altLang="zh-CN" kern="100" dirty="0">
                  <a:latin typeface="Microsoft YaHei" panose="020B0503020204020204" pitchFamily="34" charset="-122"/>
                  <a:ea typeface="Microsoft YaHei" panose="020B0503020204020204" pitchFamily="34" charset="-122"/>
                </a:endParaRPr>
              </a:p>
              <a:p>
                <a:pPr algn="ctr">
                  <a:lnSpc>
                    <a:spcPct val="150000"/>
                  </a:lnSpc>
                </a:pPr>
                <a:r>
                  <a:rPr lang="zh-CN" altLang="en-US" kern="100" dirty="0">
                    <a:latin typeface="Microsoft YaHei" panose="020B0503020204020204" pitchFamily="34" charset="-122"/>
                    <a:ea typeface="Microsoft YaHei" panose="020B0503020204020204" pitchFamily="34" charset="-122"/>
                  </a:rPr>
                  <a:t>总离差平方和：</a:t>
                </a:r>
                <a14:m>
                  <m:oMath xmlns:m="http://schemas.openxmlformats.org/officeDocument/2006/math">
                    <m:r>
                      <a:rPr lang="en-US" i="1" kern="100">
                        <a:latin typeface="Cambria Math" panose="02040503050406030204" pitchFamily="18" charset="0"/>
                        <a:ea typeface="SimSun" panose="02010600030101010101" pitchFamily="2" charset="-122"/>
                      </a:rPr>
                      <m:t>𝑇𝑆𝑆</m:t>
                    </m:r>
                    <m:r>
                      <a:rPr lang="en-US" i="1" kern="100">
                        <a:latin typeface="Cambria Math" panose="02040503050406030204" pitchFamily="18" charset="0"/>
                        <a:ea typeface="SimSun" panose="02010600030101010101" pitchFamily="2" charset="-122"/>
                      </a:rPr>
                      <m:t>=</m:t>
                    </m:r>
                    <m:sSubSup>
                      <m:sSubSupPr>
                        <m:ctrlPr>
                          <a:rPr lang="en-CN" i="1" kern="100">
                            <a:latin typeface="Cambria Math" panose="02040503050406030204" pitchFamily="18" charset="0"/>
                            <a:ea typeface="SimSun" panose="02010600030101010101" pitchFamily="2" charset="-122"/>
                          </a:rPr>
                        </m:ctrlPr>
                      </m:sSubSupPr>
                      <m:e>
                        <m:r>
                          <m:rPr>
                            <m:sty m:val="p"/>
                          </m:rPr>
                          <a:rPr lang="en-US" kern="100">
                            <a:latin typeface="Cambria Math" panose="02040503050406030204" pitchFamily="18" charset="0"/>
                            <a:ea typeface="SimSun" panose="02010600030101010101" pitchFamily="2" charset="-122"/>
                          </a:rPr>
                          <m:t>Σ</m:t>
                        </m:r>
                      </m:e>
                      <m:sub>
                        <m:r>
                          <a:rPr lang="en-US" i="1" kern="100">
                            <a:latin typeface="Cambria Math" panose="02040503050406030204" pitchFamily="18" charset="0"/>
                            <a:ea typeface="SimSun" panose="02010600030101010101" pitchFamily="2" charset="-122"/>
                          </a:rPr>
                          <m:t>𝑖</m:t>
                        </m:r>
                        <m:r>
                          <a:rPr lang="en-US" i="1" kern="100">
                            <a:latin typeface="Cambria Math" panose="02040503050406030204" pitchFamily="18" charset="0"/>
                            <a:ea typeface="SimSun" panose="02010600030101010101" pitchFamily="2" charset="-122"/>
                          </a:rPr>
                          <m:t>=1</m:t>
                        </m:r>
                      </m:sub>
                      <m:sup>
                        <m:r>
                          <a:rPr lang="en-US" i="1" kern="100">
                            <a:latin typeface="Cambria Math" panose="02040503050406030204" pitchFamily="18" charset="0"/>
                            <a:ea typeface="SimSun" panose="02010600030101010101" pitchFamily="2" charset="-122"/>
                          </a:rPr>
                          <m:t>𝑛</m:t>
                        </m:r>
                      </m:sup>
                    </m:sSubSup>
                    <m:sSup>
                      <m:sSupPr>
                        <m:ctrlPr>
                          <a:rPr lang="en-CN" i="1" kern="100">
                            <a:latin typeface="Cambria Math" panose="02040503050406030204" pitchFamily="18" charset="0"/>
                            <a:ea typeface="SimSun" panose="02010600030101010101" pitchFamily="2" charset="-122"/>
                          </a:rPr>
                        </m:ctrlPr>
                      </m:sSupPr>
                      <m:e>
                        <m:d>
                          <m:dPr>
                            <m:ctrlPr>
                              <a:rPr lang="en-CN" i="1" kern="100">
                                <a:latin typeface="Cambria Math" panose="02040503050406030204" pitchFamily="18" charset="0"/>
                                <a:ea typeface="SimSun" panose="02010600030101010101" pitchFamily="2" charset="-122"/>
                              </a:rPr>
                            </m:ctrlPr>
                          </m:dPr>
                          <m:e>
                            <m:sSub>
                              <m:sSubPr>
                                <m:ctrlPr>
                                  <a:rPr lang="en-CN" i="1" kern="100">
                                    <a:latin typeface="Cambria Math" panose="02040503050406030204" pitchFamily="18" charset="0"/>
                                    <a:ea typeface="SimSun" panose="02010600030101010101" pitchFamily="2" charset="-122"/>
                                  </a:rPr>
                                </m:ctrlPr>
                              </m:sSubPr>
                              <m:e>
                                <m:r>
                                  <a:rPr lang="en-US" i="1" kern="100">
                                    <a:latin typeface="Cambria Math" panose="02040503050406030204" pitchFamily="18" charset="0"/>
                                    <a:ea typeface="SimSun" panose="02010600030101010101" pitchFamily="2" charset="-122"/>
                                  </a:rPr>
                                  <m:t>𝑦</m:t>
                                </m:r>
                              </m:e>
                              <m:sub>
                                <m:r>
                                  <a:rPr lang="en-US" i="1" kern="100">
                                    <a:latin typeface="Cambria Math" panose="02040503050406030204" pitchFamily="18" charset="0"/>
                                    <a:ea typeface="SimSun" panose="02010600030101010101" pitchFamily="2" charset="-122"/>
                                  </a:rPr>
                                  <m:t>𝑖</m:t>
                                </m:r>
                              </m:sub>
                            </m:sSub>
                            <m:r>
                              <a:rPr lang="en-US" i="1" kern="100">
                                <a:latin typeface="Cambria Math" panose="02040503050406030204" pitchFamily="18" charset="0"/>
                                <a:ea typeface="SimSun" panose="02010600030101010101" pitchFamily="2" charset="-122"/>
                              </a:rPr>
                              <m:t>−</m:t>
                            </m:r>
                            <m:acc>
                              <m:accPr>
                                <m:chr m:val="̅"/>
                                <m:ctrlPr>
                                  <a:rPr lang="en-CN" i="1" kern="100">
                                    <a:latin typeface="Cambria Math" panose="02040503050406030204" pitchFamily="18" charset="0"/>
                                    <a:ea typeface="SimSun" panose="02010600030101010101" pitchFamily="2" charset="-122"/>
                                  </a:rPr>
                                </m:ctrlPr>
                              </m:accPr>
                              <m:e>
                                <m:r>
                                  <a:rPr lang="en-US" i="1" kern="100">
                                    <a:latin typeface="Cambria Math" panose="02040503050406030204" pitchFamily="18" charset="0"/>
                                    <a:ea typeface="SimSun" panose="02010600030101010101" pitchFamily="2" charset="-122"/>
                                  </a:rPr>
                                  <m:t>𝑦</m:t>
                                </m:r>
                              </m:e>
                            </m:acc>
                          </m:e>
                        </m:d>
                      </m:e>
                      <m:sup>
                        <m:r>
                          <a:rPr lang="en-US" i="1" kern="100">
                            <a:latin typeface="Cambria Math" panose="02040503050406030204" pitchFamily="18" charset="0"/>
                            <a:ea typeface="SimSun" panose="02010600030101010101" pitchFamily="2" charset="-122"/>
                          </a:rPr>
                          <m:t>2</m:t>
                        </m:r>
                      </m:sup>
                    </m:sSup>
                  </m:oMath>
                </a14:m>
                <a:endParaRPr lang="en-CN" kern="100"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AD09D193-FFE5-3F45-ABB2-F7A341A03C3B}"/>
                  </a:ext>
                </a:extLst>
              </p:cNvPr>
              <p:cNvSpPr>
                <a:spLocks noRot="1" noChangeAspect="1" noMove="1" noResize="1" noEditPoints="1" noAdjustHandles="1" noChangeArrowheads="1" noChangeShapeType="1" noTextEdit="1"/>
              </p:cNvSpPr>
              <p:nvPr/>
            </p:nvSpPr>
            <p:spPr>
              <a:xfrm>
                <a:off x="3048000" y="2923528"/>
                <a:ext cx="6096000" cy="1339726"/>
              </a:xfrm>
              <a:prstGeom prst="rect">
                <a:avLst/>
              </a:prstGeom>
              <a:blipFill>
                <a:blip r:embed="rId3"/>
                <a:stretch>
                  <a:fillRect b="-6604"/>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59F65712-265F-5842-842F-D1E769CB8A0F}"/>
              </a:ext>
            </a:extLst>
          </p:cNvPr>
          <p:cNvSpPr/>
          <p:nvPr/>
        </p:nvSpPr>
        <p:spPr>
          <a:xfrm>
            <a:off x="1241786" y="1183553"/>
            <a:ext cx="4854214"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回归模型在多大程度上反映了模型的拟合程度</a:t>
            </a:r>
            <a:r>
              <a:rPr lang="en-CN" dirty="0">
                <a:latin typeface="Microsoft YaHei" panose="020B0503020204020204" pitchFamily="34" charset="-122"/>
                <a:ea typeface="Microsoft YaHei" panose="020B0503020204020204" pitchFamily="34" charset="-122"/>
              </a:rPr>
              <a:t> </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8F46F08-7AF2-9A49-88E1-F62571F71B9C}"/>
                  </a:ext>
                </a:extLst>
              </p:cNvPr>
              <p:cNvSpPr/>
              <p:nvPr/>
            </p:nvSpPr>
            <p:spPr>
              <a:xfrm>
                <a:off x="1241786" y="4717534"/>
                <a:ext cx="3687163" cy="375552"/>
              </a:xfrm>
              <a:prstGeom prst="rect">
                <a:avLst/>
              </a:prstGeom>
            </p:spPr>
            <p:txBody>
              <a:bodyPr wrap="none">
                <a:spAutoFit/>
              </a:bodyPr>
              <a:lstStyle/>
              <a:p>
                <a:r>
                  <a:rPr lang="en-CN" dirty="0">
                    <a:latin typeface="Microsoft YaHei" panose="020B0503020204020204" pitchFamily="34" charset="-122"/>
                    <a:ea typeface="Microsoft YaHei" panose="020B0503020204020204" pitchFamily="34" charset="-122"/>
                  </a:rPr>
                  <a:t>避免模型复杂度过高</a:t>
                </a:r>
                <a:r>
                  <a:rPr lang="zh-CN" altLang="en-US" dirty="0">
                    <a:latin typeface="Microsoft YaHei" panose="020B0503020204020204" pitchFamily="34" charset="-122"/>
                    <a:ea typeface="Microsoft YaHei" panose="020B0503020204020204" pitchFamily="34" charset="-122"/>
                  </a:rPr>
                  <a:t>，使用</a:t>
                </a:r>
                <a:r>
                  <a:rPr lang="zh-CN" altLang="en-US" b="1" dirty="0">
                    <a:solidFill>
                      <a:srgbClr val="C00000"/>
                    </a:solidFill>
                    <a:latin typeface="Microsoft YaHei" panose="020B0503020204020204" pitchFamily="34" charset="-122"/>
                    <a:ea typeface="Microsoft YaHei" panose="020B0503020204020204" pitchFamily="34" charset="-122"/>
                  </a:rPr>
                  <a:t>调整</a:t>
                </a:r>
                <a14:m>
                  <m:oMath xmlns:m="http://schemas.openxmlformats.org/officeDocument/2006/math">
                    <m:sSup>
                      <m:sSupPr>
                        <m:ctrlPr>
                          <a:rPr lang="en-CN" b="1" i="1" kern="100">
                            <a:solidFill>
                              <a:srgbClr val="C00000"/>
                            </a:solidFill>
                            <a:latin typeface="Cambria Math" panose="02040503050406030204" pitchFamily="18" charset="0"/>
                            <a:ea typeface="SimSun" panose="02010600030101010101" pitchFamily="2" charset="-122"/>
                          </a:rPr>
                        </m:ctrlPr>
                      </m:sSupPr>
                      <m:e>
                        <m:r>
                          <a:rPr lang="en-US" b="1" i="1" kern="100">
                            <a:solidFill>
                              <a:srgbClr val="C00000"/>
                            </a:solidFill>
                            <a:latin typeface="Cambria Math" panose="02040503050406030204" pitchFamily="18" charset="0"/>
                            <a:ea typeface="SimSun" panose="02010600030101010101" pitchFamily="2" charset="-122"/>
                          </a:rPr>
                          <m:t>𝑹</m:t>
                        </m:r>
                      </m:e>
                      <m:sup>
                        <m:r>
                          <a:rPr lang="en-US" b="1" i="1" kern="100">
                            <a:solidFill>
                              <a:srgbClr val="C00000"/>
                            </a:solidFill>
                            <a:latin typeface="Cambria Math" panose="02040503050406030204" pitchFamily="18" charset="0"/>
                            <a:ea typeface="SimSun" panose="02010600030101010101" pitchFamily="2" charset="-122"/>
                          </a:rPr>
                          <m:t>𝟐</m:t>
                        </m:r>
                      </m:sup>
                    </m:sSup>
                  </m:oMath>
                </a14:m>
                <a:endParaRPr lang="en-CN" b="1" dirty="0">
                  <a:latin typeface="Microsoft YaHei" panose="020B0503020204020204" pitchFamily="34" charset="-122"/>
                  <a:ea typeface="Microsoft YaHei" panose="020B0503020204020204" pitchFamily="34" charset="-122"/>
                </a:endParaRPr>
              </a:p>
            </p:txBody>
          </p:sp>
        </mc:Choice>
        <mc:Fallback xmlns="">
          <p:sp>
            <p:nvSpPr>
              <p:cNvPr id="17" name="Rectangle 16">
                <a:extLst>
                  <a:ext uri="{FF2B5EF4-FFF2-40B4-BE49-F238E27FC236}">
                    <a16:creationId xmlns:a16="http://schemas.microsoft.com/office/drawing/2014/main" id="{48F46F08-7AF2-9A49-88E1-F62571F71B9C}"/>
                  </a:ext>
                </a:extLst>
              </p:cNvPr>
              <p:cNvSpPr>
                <a:spLocks noRot="1" noChangeAspect="1" noMove="1" noResize="1" noEditPoints="1" noAdjustHandles="1" noChangeArrowheads="1" noChangeShapeType="1" noTextEdit="1"/>
              </p:cNvSpPr>
              <p:nvPr/>
            </p:nvSpPr>
            <p:spPr>
              <a:xfrm>
                <a:off x="1241786" y="4717534"/>
                <a:ext cx="3687163" cy="375552"/>
              </a:xfrm>
              <a:prstGeom prst="rect">
                <a:avLst/>
              </a:prstGeom>
              <a:blipFill>
                <a:blip r:embed="rId4"/>
                <a:stretch>
                  <a:fillRect l="-1370" t="-3333" b="-26667"/>
                </a:stretch>
              </a:blipFill>
            </p:spPr>
            <p:txBody>
              <a:bodyPr/>
              <a:lstStyle/>
              <a:p>
                <a:r>
                  <a:rPr lang="en-CN">
                    <a:noFill/>
                  </a:rPr>
                  <a:t> </a:t>
                </a:r>
              </a:p>
            </p:txBody>
          </p:sp>
        </mc:Fallback>
      </mc:AlternateContent>
      <p:pic>
        <p:nvPicPr>
          <p:cNvPr id="7" name="Picture 6">
            <a:extLst>
              <a:ext uri="{FF2B5EF4-FFF2-40B4-BE49-F238E27FC236}">
                <a16:creationId xmlns:a16="http://schemas.microsoft.com/office/drawing/2014/main" id="{766385A2-715D-4744-80DA-1800FA49F44C}"/>
              </a:ext>
            </a:extLst>
          </p:cNvPr>
          <p:cNvPicPr>
            <a:picLocks noChangeAspect="1"/>
          </p:cNvPicPr>
          <p:nvPr/>
        </p:nvPicPr>
        <p:blipFill rotWithShape="1">
          <a:blip r:embed="rId5">
            <a:extLst>
              <a:ext uri="{28A0092B-C50C-407E-A947-70E740481C1C}">
                <a14:useLocalDpi xmlns:a14="http://schemas.microsoft.com/office/drawing/2010/main" val="0"/>
              </a:ext>
            </a:extLst>
          </a:blip>
          <a:srcRect t="20777"/>
          <a:stretch/>
        </p:blipFill>
        <p:spPr>
          <a:xfrm>
            <a:off x="3989349" y="5093086"/>
            <a:ext cx="4213302" cy="739498"/>
          </a:xfrm>
          <a:prstGeom prst="rect">
            <a:avLst/>
          </a:prstGeom>
        </p:spPr>
      </p:pic>
    </p:spTree>
    <p:extLst>
      <p:ext uri="{BB962C8B-B14F-4D97-AF65-F5344CB8AC3E}">
        <p14:creationId xmlns:p14="http://schemas.microsoft.com/office/powerpoint/2010/main" val="3845944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模型诊断：异方差</a:t>
            </a:r>
          </a:p>
        </p:txBody>
      </p:sp>
      <p:sp>
        <p:nvSpPr>
          <p:cNvPr id="2" name="Rectangle 1">
            <a:extLst>
              <a:ext uri="{FF2B5EF4-FFF2-40B4-BE49-F238E27FC236}">
                <a16:creationId xmlns:a16="http://schemas.microsoft.com/office/drawing/2014/main" id="{815FA637-5A06-F342-960C-04B7EDC59143}"/>
              </a:ext>
            </a:extLst>
          </p:cNvPr>
          <p:cNvSpPr/>
          <p:nvPr/>
        </p:nvSpPr>
        <p:spPr>
          <a:xfrm>
            <a:off x="1095824" y="1153705"/>
            <a:ext cx="6096000" cy="870688"/>
          </a:xfrm>
          <a:prstGeom prst="rect">
            <a:avLst/>
          </a:prstGeom>
        </p:spPr>
        <p:txBody>
          <a:bodyPr>
            <a:spAutoFit/>
          </a:bodyPr>
          <a:lstStyle/>
          <a:p>
            <a:pPr marL="285750" indent="-285750" algn="just">
              <a:lnSpc>
                <a:spcPct val="150000"/>
              </a:lnSpc>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rPr>
              <a:t>参数的显著性检验失效；</a:t>
            </a:r>
            <a:endParaRPr lang="en-CN" kern="1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rPr>
              <a:t>回归方程的应用效果不理想；</a:t>
            </a:r>
            <a:endParaRPr lang="en-CN" kern="100" dirty="0">
              <a:latin typeface="Microsoft YaHei" panose="020B0503020204020204" pitchFamily="34" charset="-122"/>
              <a:ea typeface="Microsoft YaHei" panose="020B0503020204020204" pitchFamily="34" charset="-122"/>
            </a:endParaRPr>
          </a:p>
        </p:txBody>
      </p:sp>
      <p:sp>
        <p:nvSpPr>
          <p:cNvPr id="5" name="Rectangle 4">
            <a:extLst>
              <a:ext uri="{FF2B5EF4-FFF2-40B4-BE49-F238E27FC236}">
                <a16:creationId xmlns:a16="http://schemas.microsoft.com/office/drawing/2014/main" id="{B61B24AF-3291-EC4A-BEED-33DD1CB83B1A}"/>
              </a:ext>
            </a:extLst>
          </p:cNvPr>
          <p:cNvSpPr/>
          <p:nvPr/>
        </p:nvSpPr>
        <p:spPr>
          <a:xfrm>
            <a:off x="6801944" y="1408288"/>
            <a:ext cx="1407758"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绘制残差图</a:t>
            </a:r>
            <a:r>
              <a:rPr lang="en-CN" b="1" dirty="0">
                <a:solidFill>
                  <a:srgbClr val="C00000"/>
                </a:solidFill>
                <a:latin typeface="Microsoft YaHei" panose="020B0503020204020204" pitchFamily="34" charset="-122"/>
                <a:ea typeface="Microsoft YaHei" panose="020B0503020204020204" pitchFamily="34" charset="-122"/>
              </a:rPr>
              <a:t> </a:t>
            </a:r>
          </a:p>
        </p:txBody>
      </p:sp>
      <p:pic>
        <p:nvPicPr>
          <p:cNvPr id="10" name="Picture 9">
            <a:extLst>
              <a:ext uri="{FF2B5EF4-FFF2-40B4-BE49-F238E27FC236}">
                <a16:creationId xmlns:a16="http://schemas.microsoft.com/office/drawing/2014/main" id="{029F3AAD-DA95-364E-9763-C5163C124233}"/>
              </a:ext>
            </a:extLst>
          </p:cNvPr>
          <p:cNvPicPr/>
          <p:nvPr/>
        </p:nvPicPr>
        <p:blipFill>
          <a:blip r:embed="rId2"/>
          <a:stretch>
            <a:fillRect/>
          </a:stretch>
        </p:blipFill>
        <p:spPr>
          <a:xfrm>
            <a:off x="777085" y="3154013"/>
            <a:ext cx="5274310" cy="3092450"/>
          </a:xfrm>
          <a:prstGeom prst="rect">
            <a:avLst/>
          </a:prstGeom>
        </p:spPr>
      </p:pic>
      <p:pic>
        <p:nvPicPr>
          <p:cNvPr id="11" name="Picture 10">
            <a:extLst>
              <a:ext uri="{FF2B5EF4-FFF2-40B4-BE49-F238E27FC236}">
                <a16:creationId xmlns:a16="http://schemas.microsoft.com/office/drawing/2014/main" id="{15DD1BE2-8206-AD4E-9690-56817C5D4AC0}"/>
              </a:ext>
            </a:extLst>
          </p:cNvPr>
          <p:cNvPicPr/>
          <p:nvPr/>
        </p:nvPicPr>
        <p:blipFill>
          <a:blip r:embed="rId3"/>
          <a:stretch>
            <a:fillRect/>
          </a:stretch>
        </p:blipFill>
        <p:spPr>
          <a:xfrm>
            <a:off x="6335860" y="3154013"/>
            <a:ext cx="5274310" cy="3092450"/>
          </a:xfrm>
          <a:prstGeom prst="rect">
            <a:avLst/>
          </a:prstGeom>
        </p:spPr>
      </p:pic>
      <p:sp>
        <p:nvSpPr>
          <p:cNvPr id="12" name="文本框 24">
            <a:extLst>
              <a:ext uri="{FF2B5EF4-FFF2-40B4-BE49-F238E27FC236}">
                <a16:creationId xmlns:a16="http://schemas.microsoft.com/office/drawing/2014/main" id="{3B13BF4E-5982-DF4A-8F54-D4103E223959}"/>
              </a:ext>
            </a:extLst>
          </p:cNvPr>
          <p:cNvSpPr txBox="1"/>
          <p:nvPr/>
        </p:nvSpPr>
        <p:spPr>
          <a:xfrm>
            <a:off x="2536435" y="2676760"/>
            <a:ext cx="1755609" cy="338554"/>
          </a:xfrm>
          <a:prstGeom prst="rect">
            <a:avLst/>
          </a:prstGeom>
          <a:solidFill>
            <a:srgbClr val="0171C5"/>
          </a:solidFill>
          <a:ln>
            <a:solidFill>
              <a:srgbClr val="0171C5"/>
            </a:solidFill>
          </a:ln>
        </p:spPr>
        <p:txBody>
          <a:bodyPr wrap="none" rtlCol="0">
            <a:spAutoFit/>
          </a:bodyPr>
          <a:lstStyle/>
          <a:p>
            <a:pPr algn="r"/>
            <a:r>
              <a:rPr lang="zh-TW" altLang="en-US" sz="1600" spc="150" dirty="0">
                <a:solidFill>
                  <a:schemeClr val="bg1"/>
                </a:solidFill>
                <a:latin typeface="Microsoft YaHei" panose="020B0503020204020204" pitchFamily="34" charset="-122"/>
                <a:ea typeface="Microsoft YaHei" panose="020B0503020204020204" pitchFamily="34" charset="-122"/>
              </a:rPr>
              <a:t>存在异方差问题</a:t>
            </a:r>
          </a:p>
        </p:txBody>
      </p:sp>
      <p:sp>
        <p:nvSpPr>
          <p:cNvPr id="13" name="文本框 24">
            <a:extLst>
              <a:ext uri="{FF2B5EF4-FFF2-40B4-BE49-F238E27FC236}">
                <a16:creationId xmlns:a16="http://schemas.microsoft.com/office/drawing/2014/main" id="{756486BF-D7DC-3F45-B9B3-447FF0DE9C89}"/>
              </a:ext>
            </a:extLst>
          </p:cNvPr>
          <p:cNvSpPr txBox="1"/>
          <p:nvPr/>
        </p:nvSpPr>
        <p:spPr>
          <a:xfrm>
            <a:off x="7946932" y="2676760"/>
            <a:ext cx="2052165" cy="338554"/>
          </a:xfrm>
          <a:prstGeom prst="rect">
            <a:avLst/>
          </a:prstGeom>
          <a:solidFill>
            <a:srgbClr val="0171C5"/>
          </a:solidFill>
          <a:ln>
            <a:solidFill>
              <a:srgbClr val="0171C5"/>
            </a:solidFill>
          </a:ln>
        </p:spPr>
        <p:txBody>
          <a:bodyPr wrap="none" rtlCol="0">
            <a:spAutoFit/>
          </a:bodyPr>
          <a:lstStyle/>
          <a:p>
            <a:pPr algn="r"/>
            <a:r>
              <a:rPr lang="zh-TW" altLang="en-US" sz="1600" spc="150" dirty="0">
                <a:solidFill>
                  <a:schemeClr val="bg1"/>
                </a:solidFill>
                <a:latin typeface="Microsoft YaHei" panose="020B0503020204020204" pitchFamily="34" charset="-122"/>
                <a:ea typeface="Microsoft YaHei" panose="020B0503020204020204" pitchFamily="34" charset="-122"/>
              </a:rPr>
              <a:t>不存在异方差问题</a:t>
            </a:r>
          </a:p>
        </p:txBody>
      </p:sp>
      <p:sp>
        <p:nvSpPr>
          <p:cNvPr id="14" name="六边形 6">
            <a:extLst>
              <a:ext uri="{FF2B5EF4-FFF2-40B4-BE49-F238E27FC236}">
                <a16:creationId xmlns:a16="http://schemas.microsoft.com/office/drawing/2014/main" id="{1C9253A8-B4F5-A547-A1BD-2F4327B34F3A}"/>
              </a:ext>
            </a:extLst>
          </p:cNvPr>
          <p:cNvSpPr>
            <a:spLocks noChangeAspect="1"/>
          </p:cNvSpPr>
          <p:nvPr/>
        </p:nvSpPr>
        <p:spPr>
          <a:xfrm rot="5400000">
            <a:off x="5885859" y="1215774"/>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6" name="Graphic 15" descr="Lightbulb">
            <a:extLst>
              <a:ext uri="{FF2B5EF4-FFF2-40B4-BE49-F238E27FC236}">
                <a16:creationId xmlns:a16="http://schemas.microsoft.com/office/drawing/2014/main" id="{04817409-2895-3641-A46F-80E2A9D2FC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26080" y="1293926"/>
            <a:ext cx="619558" cy="619558"/>
          </a:xfrm>
          <a:prstGeom prst="rect">
            <a:avLst/>
          </a:prstGeom>
        </p:spPr>
      </p:pic>
    </p:spTree>
    <p:extLst>
      <p:ext uri="{BB962C8B-B14F-4D97-AF65-F5344CB8AC3E}">
        <p14:creationId xmlns:p14="http://schemas.microsoft.com/office/powerpoint/2010/main" val="3923501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模型诊断：强影响点</a:t>
            </a:r>
          </a:p>
        </p:txBody>
      </p:sp>
      <p:sp>
        <p:nvSpPr>
          <p:cNvPr id="2" name="Rectangle 1">
            <a:extLst>
              <a:ext uri="{FF2B5EF4-FFF2-40B4-BE49-F238E27FC236}">
                <a16:creationId xmlns:a16="http://schemas.microsoft.com/office/drawing/2014/main" id="{815FA637-5A06-F342-960C-04B7EDC59143}"/>
              </a:ext>
            </a:extLst>
          </p:cNvPr>
          <p:cNvSpPr/>
          <p:nvPr/>
        </p:nvSpPr>
        <p:spPr>
          <a:xfrm>
            <a:off x="1095824" y="1153705"/>
            <a:ext cx="6096000" cy="874022"/>
          </a:xfrm>
          <a:prstGeom prst="rect">
            <a:avLst/>
          </a:prstGeom>
        </p:spPr>
        <p:txBody>
          <a:bodyPr>
            <a:spAutoFit/>
          </a:bodyPr>
          <a:lstStyle/>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对回归方程的估计结果产生较大影响；</a:t>
            </a:r>
            <a:endParaRPr lang="en-US" altLang="zh-CN"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使得回归线向自身靠拢</a:t>
            </a:r>
            <a:endParaRPr lang="en-CN" kern="100" dirty="0">
              <a:latin typeface="Microsoft YaHei" panose="020B0503020204020204" pitchFamily="34" charset="-122"/>
              <a:ea typeface="Microsoft YaHei" panose="020B0503020204020204" pitchFamily="34" charset="-122"/>
            </a:endParaRPr>
          </a:p>
        </p:txBody>
      </p:sp>
      <p:sp>
        <p:nvSpPr>
          <p:cNvPr id="5" name="Rectangle 4">
            <a:extLst>
              <a:ext uri="{FF2B5EF4-FFF2-40B4-BE49-F238E27FC236}">
                <a16:creationId xmlns:a16="http://schemas.microsoft.com/office/drawing/2014/main" id="{B61B24AF-3291-EC4A-BEED-33DD1CB83B1A}"/>
              </a:ext>
            </a:extLst>
          </p:cNvPr>
          <p:cNvSpPr/>
          <p:nvPr/>
        </p:nvSpPr>
        <p:spPr>
          <a:xfrm>
            <a:off x="6801944" y="1408288"/>
            <a:ext cx="1774845"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计算</a:t>
            </a:r>
            <a:r>
              <a:rPr lang="en-US" altLang="zh-CN"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Cook</a:t>
            </a:r>
            <a:r>
              <a:rPr lang="zh-CN" altLang="en-US"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距离</a:t>
            </a:r>
            <a:r>
              <a:rPr lang="en-CN" b="1" dirty="0">
                <a:solidFill>
                  <a:srgbClr val="C00000"/>
                </a:solidFill>
                <a:latin typeface="Microsoft YaHei" panose="020B0503020204020204" pitchFamily="34" charset="-122"/>
                <a:ea typeface="Microsoft YaHei" panose="020B0503020204020204" pitchFamily="34" charset="-122"/>
              </a:rPr>
              <a:t> </a:t>
            </a:r>
          </a:p>
        </p:txBody>
      </p:sp>
      <p:sp>
        <p:nvSpPr>
          <p:cNvPr id="14" name="六边形 6">
            <a:extLst>
              <a:ext uri="{FF2B5EF4-FFF2-40B4-BE49-F238E27FC236}">
                <a16:creationId xmlns:a16="http://schemas.microsoft.com/office/drawing/2014/main" id="{1C9253A8-B4F5-A547-A1BD-2F4327B34F3A}"/>
              </a:ext>
            </a:extLst>
          </p:cNvPr>
          <p:cNvSpPr>
            <a:spLocks noChangeAspect="1"/>
          </p:cNvSpPr>
          <p:nvPr/>
        </p:nvSpPr>
        <p:spPr>
          <a:xfrm rot="5400000">
            <a:off x="5885859" y="1215774"/>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16" name="Graphic 15" descr="Lightbulb">
            <a:extLst>
              <a:ext uri="{FF2B5EF4-FFF2-40B4-BE49-F238E27FC236}">
                <a16:creationId xmlns:a16="http://schemas.microsoft.com/office/drawing/2014/main" id="{04817409-2895-3641-A46F-80E2A9D2FC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80" y="1293926"/>
            <a:ext cx="619558" cy="61955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8DB5C3-59D3-B44F-825D-6E17D0735371}"/>
                  </a:ext>
                </a:extLst>
              </p:cNvPr>
              <p:cNvSpPr/>
              <p:nvPr/>
            </p:nvSpPr>
            <p:spPr>
              <a:xfrm>
                <a:off x="1100546" y="2431547"/>
                <a:ext cx="9990908" cy="997453"/>
              </a:xfrm>
              <a:prstGeom prst="rect">
                <a:avLst/>
              </a:prstGeom>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对于一个给定的样本</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𝑖</m:t>
                    </m:r>
                  </m:oMath>
                </a14:m>
                <a:r>
                  <a:rPr lang="zh-CN" altLang="en-US" dirty="0">
                    <a:effectLst/>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剔除该样本后，重新估计回归系数，记为</a:t>
                </a:r>
                <a14:m>
                  <m:oMath xmlns:m="http://schemas.openxmlformats.org/officeDocument/2006/math">
                    <m:sSub>
                      <m:sSubPr>
                        <m:ctrlPr>
                          <a:rPr lang="en-CN" i="1">
                            <a:latin typeface="Cambria Math" panose="02040503050406030204" pitchFamily="18" charset="0"/>
                          </a:rPr>
                        </m:ctrlPr>
                      </m:sSubPr>
                      <m:e>
                        <m:acc>
                          <m:accPr>
                            <m:chr m:val="̂"/>
                            <m:ctrlPr>
                              <a:rPr lang="en-CN"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a14:m>
                <a:r>
                  <a:rPr lang="zh-CN" altLang="en-US" dirty="0">
                    <a:latin typeface="Microsoft YaHei" panose="020B0503020204020204" pitchFamily="34" charset="-122"/>
                    <a:ea typeface="Microsoft YaHei" panose="020B0503020204020204" pitchFamily="34" charset="-122"/>
                  </a:rPr>
                  <a:t>，此时得到的模型对第</a:t>
                </a:r>
                <a14:m>
                  <m:oMath xmlns:m="http://schemas.openxmlformats.org/officeDocument/2006/math">
                    <m:r>
                      <a:rPr lang="en-US" i="1">
                        <a:latin typeface="Cambria Math" panose="02040503050406030204" pitchFamily="18" charset="0"/>
                      </a:rPr>
                      <m:t>𝑗</m:t>
                    </m:r>
                  </m:oMath>
                </a14:m>
                <a:r>
                  <a:rPr lang="zh-CN" altLang="en-US" dirty="0">
                    <a:latin typeface="Microsoft YaHei" panose="020B0503020204020204" pitchFamily="34" charset="-122"/>
                    <a:ea typeface="Microsoft YaHei" panose="020B0503020204020204" pitchFamily="34" charset="-122"/>
                  </a:rPr>
                  <a:t>个样本的拟合值为</a:t>
                </a:r>
                <a14:m>
                  <m:oMath xmlns:m="http://schemas.openxmlformats.org/officeDocument/2006/math">
                    <m:sSub>
                      <m:sSubPr>
                        <m:ctrlPr>
                          <a:rPr lang="en-CN" i="1">
                            <a:latin typeface="Cambria Math" panose="02040503050406030204" pitchFamily="18" charset="0"/>
                          </a:rPr>
                        </m:ctrlPr>
                      </m:sSubPr>
                      <m:e>
                        <m:acc>
                          <m:accPr>
                            <m:chr m:val="̂"/>
                            <m:ctrlPr>
                              <a:rPr lang="en-CN"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958DB5C3-59D3-B44F-825D-6E17D0735371}"/>
                  </a:ext>
                </a:extLst>
              </p:cNvPr>
              <p:cNvSpPr>
                <a:spLocks noRot="1" noChangeAspect="1" noMove="1" noResize="1" noEditPoints="1" noAdjustHandles="1" noChangeArrowheads="1" noChangeShapeType="1" noTextEdit="1"/>
              </p:cNvSpPr>
              <p:nvPr/>
            </p:nvSpPr>
            <p:spPr>
              <a:xfrm>
                <a:off x="1100546" y="2431547"/>
                <a:ext cx="9990908" cy="997453"/>
              </a:xfrm>
              <a:prstGeom prst="rect">
                <a:avLst/>
              </a:prstGeom>
              <a:blipFill>
                <a:blip r:embed="rId4"/>
                <a:stretch>
                  <a:fillRect l="-508"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87946DA-089F-9D40-A1CD-1433E4B5023D}"/>
                  </a:ext>
                </a:extLst>
              </p:cNvPr>
              <p:cNvSpPr/>
              <p:nvPr/>
            </p:nvSpPr>
            <p:spPr>
              <a:xfrm>
                <a:off x="1979231" y="3945069"/>
                <a:ext cx="2450992" cy="828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i="1" smtClean="0">
                              <a:solidFill>
                                <a:srgbClr val="836967"/>
                              </a:solidFill>
                              <a:latin typeface="Cambria Math" panose="02040503050406030204" pitchFamily="18" charset="0"/>
                            </a:rPr>
                          </m:ctrlPr>
                        </m:sSubPr>
                        <m:e>
                          <m:r>
                            <a:rPr lang="en-CN" i="1">
                              <a:latin typeface="Cambria Math" panose="02040503050406030204" pitchFamily="18" charset="0"/>
                            </a:rPr>
                            <m:t>𝐷</m:t>
                          </m:r>
                        </m:e>
                        <m:sub>
                          <m:r>
                            <a:rPr lang="en-CN" i="1">
                              <a:latin typeface="Cambria Math" panose="02040503050406030204" pitchFamily="18" charset="0"/>
                            </a:rPr>
                            <m:t>𝑖</m:t>
                          </m:r>
                        </m:sub>
                      </m:sSub>
                      <m:r>
                        <a:rPr lang="en-CN" i="0">
                          <a:latin typeface="Cambria Math" panose="02040503050406030204" pitchFamily="18" charset="0"/>
                        </a:rPr>
                        <m:t>=</m:t>
                      </m:r>
                      <m:f>
                        <m:fPr>
                          <m:ctrlPr>
                            <a:rPr lang="en-CN" i="1">
                              <a:solidFill>
                                <a:srgbClr val="836967"/>
                              </a:solidFill>
                              <a:latin typeface="Cambria Math" panose="02040503050406030204" pitchFamily="18" charset="0"/>
                            </a:rPr>
                          </m:ctrlPr>
                        </m:fPr>
                        <m:num>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=1</m:t>
                              </m:r>
                            </m:sub>
                            <m:sup>
                              <m:r>
                                <a:rPr lang="en-CN" i="1">
                                  <a:latin typeface="Cambria Math" panose="02040503050406030204" pitchFamily="18" charset="0"/>
                                </a:rPr>
                                <m:t>𝑛</m:t>
                              </m:r>
                            </m:sup>
                            <m:e>
                              <m:sSup>
                                <m:sSupPr>
                                  <m:ctrlPr>
                                    <a:rPr lang="en-CN" i="1">
                                      <a:solidFill>
                                        <a:srgbClr val="836967"/>
                                      </a:solidFill>
                                      <a:latin typeface="Cambria Math" panose="02040503050406030204" pitchFamily="18" charset="0"/>
                                    </a:rPr>
                                  </m:ctrlPr>
                                </m:sSupPr>
                                <m:e>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d>
                                            <m:dPr>
                                              <m:begChr m:val=""/>
                                              <m:ctrlPr>
                                                <a:rPr lang="en-CN" i="1">
                                                  <a:latin typeface="Cambria Math" panose="02040503050406030204" pitchFamily="18" charset="0"/>
                                                </a:rPr>
                                              </m:ctrlPr>
                                            </m:dPr>
                                            <m:e>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𝑖</m:t>
                                              </m:r>
                                            </m:e>
                                          </m:d>
                                        </m:sub>
                                      </m:sSub>
                                    </m:e>
                                  </m:d>
                                </m:e>
                                <m:sup>
                                  <m:r>
                                    <a:rPr lang="en-CN" i="0">
                                      <a:latin typeface="Cambria Math" panose="02040503050406030204" pitchFamily="18" charset="0"/>
                                    </a:rPr>
                                    <m:t>2</m:t>
                                  </m:r>
                                </m:sup>
                              </m:sSup>
                            </m:e>
                          </m:nary>
                        </m:num>
                        <m:den>
                          <m:d>
                            <m:dPr>
                              <m:endChr m:val=""/>
                              <m:ctrlPr>
                                <a:rPr lang="en-CN" i="1">
                                  <a:latin typeface="Cambria Math" panose="02040503050406030204" pitchFamily="18" charset="0"/>
                                </a:rPr>
                              </m:ctrlPr>
                            </m:dPr>
                            <m:e>
                              <m:r>
                                <a:rPr lang="en-CN" i="1">
                                  <a:latin typeface="Cambria Math" panose="02040503050406030204" pitchFamily="18" charset="0"/>
                                </a:rPr>
                                <m:t>𝑝</m:t>
                              </m:r>
                              <m:r>
                                <a:rPr lang="en-CN" i="0">
                                  <a:latin typeface="Cambria Math" panose="02040503050406030204" pitchFamily="18" charset="0"/>
                                </a:rPr>
                                <m:t>+1)</m:t>
                              </m:r>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𝑠</m:t>
                                  </m:r>
                                </m:e>
                                <m:sup>
                                  <m:r>
                                    <a:rPr lang="en-CN" i="0">
                                      <a:latin typeface="Cambria Math" panose="02040503050406030204" pitchFamily="18" charset="0"/>
                                    </a:rPr>
                                    <m:t>2</m:t>
                                  </m:r>
                                </m:sup>
                              </m:sSup>
                            </m:e>
                          </m:d>
                        </m:den>
                      </m:f>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987946DA-089F-9D40-A1CD-1433E4B5023D}"/>
                  </a:ext>
                </a:extLst>
              </p:cNvPr>
              <p:cNvSpPr>
                <a:spLocks noRot="1" noChangeAspect="1" noMove="1" noResize="1" noEditPoints="1" noAdjustHandles="1" noChangeArrowheads="1" noChangeShapeType="1" noTextEdit="1"/>
              </p:cNvSpPr>
              <p:nvPr/>
            </p:nvSpPr>
            <p:spPr>
              <a:xfrm>
                <a:off x="1979231" y="3945069"/>
                <a:ext cx="2450992" cy="828560"/>
              </a:xfrm>
              <a:prstGeom prst="rect">
                <a:avLst/>
              </a:prstGeom>
              <a:blipFill>
                <a:blip r:embed="rId5"/>
                <a:stretch>
                  <a:fillRect t="-40909" b="-11212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A6B49B8-44AF-7B47-A246-C300965436B3}"/>
                  </a:ext>
                </a:extLst>
              </p:cNvPr>
              <p:cNvSpPr/>
              <p:nvPr/>
            </p:nvSpPr>
            <p:spPr>
              <a:xfrm>
                <a:off x="1691739" y="4906474"/>
                <a:ext cx="3182281" cy="369332"/>
              </a:xfrm>
              <a:prstGeom prst="rect">
                <a:avLst/>
              </a:prstGeom>
            </p:spPr>
            <p:txBody>
              <a:bodyPr wrap="none">
                <a:spAutoFit/>
              </a:bodyPr>
              <a:lstStyle/>
              <a:p>
                <a14:m>
                  <m:oMath xmlns:m="http://schemas.openxmlformats.org/officeDocument/2006/math">
                    <m:sSup>
                      <m:sSupPr>
                        <m:ctrlPr>
                          <a:rPr lang="en-CN" i="1">
                            <a:latin typeface="Cambria Math" panose="02040503050406030204" pitchFamily="18" charset="0"/>
                            <a:cs typeface="SimSun" panose="02010600030101010101" pitchFamily="2" charset="-122"/>
                          </a:rPr>
                        </m:ctrlPr>
                      </m:sSupPr>
                      <m:e>
                        <m:r>
                          <a:rPr lang="en-US" i="1">
                            <a:latin typeface="Cambria Math" panose="02040503050406030204" pitchFamily="18" charset="0"/>
                            <a:ea typeface="SimSun" panose="02010600030101010101" pitchFamily="2" charset="-122"/>
                            <a:cs typeface="Times New Roman" panose="02020603050405020304" pitchFamily="18" charset="0"/>
                          </a:rPr>
                          <m:t>𝑠</m:t>
                        </m:r>
                      </m:e>
                      <m:sup>
                        <m:r>
                          <a:rPr lang="en-US" i="1">
                            <a:latin typeface="Cambria Math" panose="02040503050406030204" pitchFamily="18" charset="0"/>
                            <a:ea typeface="SimSun" panose="02010600030101010101" pitchFamily="2" charset="-122"/>
                            <a:cs typeface="Times New Roman" panose="02020603050405020304" pitchFamily="18" charset="0"/>
                          </a:rPr>
                          <m:t>2</m:t>
                        </m:r>
                      </m:sup>
                    </m:sSup>
                    <m:r>
                      <a:rPr lang="en-US" i="1">
                        <a:latin typeface="Cambria Math" panose="02040503050406030204" pitchFamily="18" charset="0"/>
                        <a:ea typeface="SimSun" panose="02010600030101010101" pitchFamily="2" charset="-122"/>
                        <a:cs typeface="Times New Roman" panose="02020603050405020304" pitchFamily="18" charset="0"/>
                      </a:rPr>
                      <m:t>=</m:t>
                    </m:r>
                    <m:sSup>
                      <m:sSupPr>
                        <m:ctrlPr>
                          <a:rPr lang="en-CN" i="1">
                            <a:effectLst/>
                            <a:latin typeface="Cambria Math" panose="02040503050406030204" pitchFamily="18" charset="0"/>
                            <a:cs typeface="SimSun" panose="02010600030101010101" pitchFamily="2" charset="-122"/>
                          </a:rPr>
                        </m:ctrlPr>
                      </m:sSupPr>
                      <m:e>
                        <m:r>
                          <a:rPr lang="en-US" i="1">
                            <a:latin typeface="Cambria Math" panose="02040503050406030204" pitchFamily="18" charset="0"/>
                            <a:ea typeface="SimSun" panose="02010600030101010101" pitchFamily="2" charset="-122"/>
                            <a:cs typeface="SimSun" panose="02010600030101010101" pitchFamily="2" charset="-122"/>
                          </a:rPr>
                          <m:t>𝑒</m:t>
                        </m:r>
                      </m:e>
                      <m:sup>
                        <m:r>
                          <a:rPr lang="en-US" i="1">
                            <a:latin typeface="Cambria Math" panose="02040503050406030204" pitchFamily="18" charset="0"/>
                            <a:ea typeface="SimSun" panose="02010600030101010101" pitchFamily="2" charset="-122"/>
                            <a:cs typeface="SimSun" panose="02010600030101010101" pitchFamily="2" charset="-122"/>
                          </a:rPr>
                          <m:t>⊤</m:t>
                        </m:r>
                      </m:sup>
                    </m:sSup>
                    <m:r>
                      <a:rPr lang="en-US" i="1">
                        <a:latin typeface="Cambria Math" panose="02040503050406030204" pitchFamily="18" charset="0"/>
                        <a:ea typeface="SimSun" panose="02010600030101010101" pitchFamily="2" charset="-122"/>
                        <a:cs typeface="SimSun" panose="02010600030101010101" pitchFamily="2" charset="-122"/>
                      </a:rPr>
                      <m:t>𝑒</m:t>
                    </m:r>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𝑛</m:t>
                    </m:r>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𝑝</m:t>
                    </m:r>
                    <m:r>
                      <a:rPr lang="en-US" i="1">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𝑒</m:t>
                    </m:r>
                    <m:r>
                      <a:rPr lang="en-US" i="1">
                        <a:latin typeface="Cambria Math" panose="02040503050406030204" pitchFamily="18" charset="0"/>
                        <a:ea typeface="SimSun" panose="02010600030101010101" pitchFamily="2" charset="-122"/>
                        <a:cs typeface="Times New Roman" panose="02020603050405020304" pitchFamily="18" charset="0"/>
                      </a:rPr>
                      <m:t>=</m:t>
                    </m:r>
                    <m:r>
                      <a:rPr lang="en-US" i="1">
                        <a:latin typeface="Cambria Math" panose="02040503050406030204" pitchFamily="18" charset="0"/>
                        <a:ea typeface="SimSun" panose="02010600030101010101" pitchFamily="2" charset="-122"/>
                        <a:cs typeface="Times New Roman" panose="02020603050405020304" pitchFamily="18" charset="0"/>
                      </a:rPr>
                      <m:t>𝑦</m:t>
                    </m:r>
                    <m:r>
                      <a:rPr lang="en-US"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CN" i="1">
                            <a:effectLst/>
                            <a:latin typeface="Cambria Math" panose="02040503050406030204" pitchFamily="18" charset="0"/>
                          </a:rPr>
                        </m:ctrlPr>
                      </m:accPr>
                      <m:e>
                        <m:r>
                          <a:rPr lang="en-US" i="1">
                            <a:latin typeface="Cambria Math" panose="02040503050406030204" pitchFamily="18" charset="0"/>
                            <a:ea typeface="SimSun" panose="02010600030101010101" pitchFamily="2" charset="-122"/>
                            <a:cs typeface="Times New Roman" panose="02020603050405020304" pitchFamily="18" charset="0"/>
                          </a:rPr>
                          <m:t>𝑦</m:t>
                        </m:r>
                      </m:e>
                    </m:acc>
                  </m:oMath>
                </a14:m>
                <a:r>
                  <a:rPr lang="en-CN" dirty="0">
                    <a:effectLst/>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mc:Choice>
        <mc:Fallback xmlns="">
          <p:sp>
            <p:nvSpPr>
              <p:cNvPr id="7" name="Rectangle 6">
                <a:extLst>
                  <a:ext uri="{FF2B5EF4-FFF2-40B4-BE49-F238E27FC236}">
                    <a16:creationId xmlns:a16="http://schemas.microsoft.com/office/drawing/2014/main" id="{1A6B49B8-44AF-7B47-A246-C300965436B3}"/>
                  </a:ext>
                </a:extLst>
              </p:cNvPr>
              <p:cNvSpPr>
                <a:spLocks noRot="1" noChangeAspect="1" noMove="1" noResize="1" noEditPoints="1" noAdjustHandles="1" noChangeArrowheads="1" noChangeShapeType="1" noTextEdit="1"/>
              </p:cNvSpPr>
              <p:nvPr/>
            </p:nvSpPr>
            <p:spPr>
              <a:xfrm>
                <a:off x="1691739" y="4906474"/>
                <a:ext cx="3182281" cy="369332"/>
              </a:xfrm>
              <a:prstGeom prst="rect">
                <a:avLst/>
              </a:prstGeom>
              <a:blipFill>
                <a:blip r:embed="rId6"/>
                <a:stretch>
                  <a:fillRect t="-6667" b="-23333"/>
                </a:stretch>
              </a:blipFill>
            </p:spPr>
            <p:txBody>
              <a:bodyPr/>
              <a:lstStyle/>
              <a:p>
                <a:r>
                  <a:rPr lang="en-CN">
                    <a:noFill/>
                  </a:rPr>
                  <a:t> </a:t>
                </a:r>
              </a:p>
            </p:txBody>
          </p:sp>
        </mc:Fallback>
      </mc:AlternateContent>
      <p:pic>
        <p:nvPicPr>
          <p:cNvPr id="17" name="图片 4">
            <a:extLst>
              <a:ext uri="{FF2B5EF4-FFF2-40B4-BE49-F238E27FC236}">
                <a16:creationId xmlns:a16="http://schemas.microsoft.com/office/drawing/2014/main" id="{A4A51613-0C4E-4416-A05C-CD41FA89EE1E}"/>
              </a:ext>
            </a:extLst>
          </p:cNvPr>
          <p:cNvPicPr/>
          <p:nvPr/>
        </p:nvPicPr>
        <p:blipFill rotWithShape="1">
          <a:blip r:embed="rId7">
            <a:extLst>
              <a:ext uri="{28A0092B-C50C-407E-A947-70E740481C1C}">
                <a14:useLocalDpi xmlns:a14="http://schemas.microsoft.com/office/drawing/2010/main" val="0"/>
              </a:ext>
            </a:extLst>
          </a:blip>
          <a:srcRect t="11933" r="2780" b="4844"/>
          <a:stretch/>
        </p:blipFill>
        <p:spPr>
          <a:xfrm>
            <a:off x="5677943" y="3098494"/>
            <a:ext cx="5422914" cy="3350269"/>
          </a:xfrm>
          <a:prstGeom prst="rect">
            <a:avLst/>
          </a:prstGeom>
        </p:spPr>
      </p:pic>
    </p:spTree>
    <p:extLst>
      <p:ext uri="{BB962C8B-B14F-4D97-AF65-F5344CB8AC3E}">
        <p14:creationId xmlns:p14="http://schemas.microsoft.com/office/powerpoint/2010/main" val="3288871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模型诊断：多重共线性</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15FA637-5A06-F342-960C-04B7EDC59143}"/>
                  </a:ext>
                </a:extLst>
              </p:cNvPr>
              <p:cNvSpPr/>
              <p:nvPr/>
            </p:nvSpPr>
            <p:spPr>
              <a:xfrm>
                <a:off x="1095824" y="1153705"/>
                <a:ext cx="6096000" cy="1289520"/>
              </a:xfrm>
              <a:prstGeom prst="rect">
                <a:avLst/>
              </a:prstGeom>
            </p:spPr>
            <p:txBody>
              <a:bodyPr>
                <a:spAutoFit/>
              </a:bodyPr>
              <a:lstStyle/>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对模型系数的估计产生影响</a:t>
                </a:r>
                <a:endParaRPr lang="en-US" altLang="zh-CN"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方程组</a:t>
                </a:r>
                <a14:m>
                  <m:oMath xmlns:m="http://schemas.openxmlformats.org/officeDocument/2006/math">
                    <m:sSup>
                      <m:sSupPr>
                        <m:ctrlPr>
                          <a:rPr lang="en-CN"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CN"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𝑦</m:t>
                    </m:r>
                  </m:oMath>
                </a14:m>
                <a:r>
                  <a:rPr lang="zh-CN" altLang="en-US" dirty="0">
                    <a:latin typeface="Microsoft YaHei" panose="020B0503020204020204" pitchFamily="34" charset="-122"/>
                    <a:ea typeface="Microsoft YaHei" panose="020B0503020204020204" pitchFamily="34" charset="-122"/>
                  </a:rPr>
                  <a:t>的解不唯一</a:t>
                </a:r>
                <a:endParaRPr lang="en-US" altLang="zh-CN"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回归系数符号与真实情况相反</a:t>
                </a:r>
                <a:endParaRPr lang="en-CN" kern="100" dirty="0">
                  <a:latin typeface="Microsoft YaHei" panose="020B0503020204020204" pitchFamily="34" charset="-122"/>
                  <a:ea typeface="Microsoft YaHei" panose="020B0503020204020204" pitchFamily="34" charset="-122"/>
                </a:endParaRPr>
              </a:p>
            </p:txBody>
          </p:sp>
        </mc:Choice>
        <mc:Fallback xmlns="">
          <p:sp>
            <p:nvSpPr>
              <p:cNvPr id="2" name="Rectangle 1">
                <a:extLst>
                  <a:ext uri="{FF2B5EF4-FFF2-40B4-BE49-F238E27FC236}">
                    <a16:creationId xmlns:a16="http://schemas.microsoft.com/office/drawing/2014/main" id="{815FA637-5A06-F342-960C-04B7EDC59143}"/>
                  </a:ext>
                </a:extLst>
              </p:cNvPr>
              <p:cNvSpPr>
                <a:spLocks noRot="1" noChangeAspect="1" noMove="1" noResize="1" noEditPoints="1" noAdjustHandles="1" noChangeArrowheads="1" noChangeShapeType="1" noTextEdit="1"/>
              </p:cNvSpPr>
              <p:nvPr/>
            </p:nvSpPr>
            <p:spPr>
              <a:xfrm>
                <a:off x="1095824" y="1153705"/>
                <a:ext cx="6096000" cy="1289520"/>
              </a:xfrm>
              <a:prstGeom prst="rect">
                <a:avLst/>
              </a:prstGeom>
              <a:blipFill>
                <a:blip r:embed="rId2"/>
                <a:stretch>
                  <a:fillRect l="-624" b="-5825"/>
                </a:stretch>
              </a:blipFill>
            </p:spPr>
            <p:txBody>
              <a:bodyPr/>
              <a:lstStyle/>
              <a:p>
                <a:r>
                  <a:rPr lang="en-CN">
                    <a:noFill/>
                  </a:rPr>
                  <a:t> </a:t>
                </a:r>
              </a:p>
            </p:txBody>
          </p:sp>
        </mc:Fallback>
      </mc:AlternateContent>
      <p:sp>
        <p:nvSpPr>
          <p:cNvPr id="5" name="Rectangle 4">
            <a:extLst>
              <a:ext uri="{FF2B5EF4-FFF2-40B4-BE49-F238E27FC236}">
                <a16:creationId xmlns:a16="http://schemas.microsoft.com/office/drawing/2014/main" id="{B61B24AF-3291-EC4A-BEED-33DD1CB83B1A}"/>
              </a:ext>
            </a:extLst>
          </p:cNvPr>
          <p:cNvSpPr/>
          <p:nvPr/>
        </p:nvSpPr>
        <p:spPr>
          <a:xfrm>
            <a:off x="6801944" y="1408288"/>
            <a:ext cx="1869423"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方差膨胀因子法</a:t>
            </a:r>
            <a:r>
              <a:rPr lang="en-CN" b="1" dirty="0">
                <a:solidFill>
                  <a:srgbClr val="C00000"/>
                </a:solidFill>
                <a:latin typeface="Microsoft YaHei" panose="020B0503020204020204" pitchFamily="34" charset="-122"/>
                <a:ea typeface="Microsoft YaHei" panose="020B0503020204020204" pitchFamily="34" charset="-122"/>
              </a:rPr>
              <a:t> </a:t>
            </a:r>
          </a:p>
        </p:txBody>
      </p:sp>
      <p:sp>
        <p:nvSpPr>
          <p:cNvPr id="14" name="六边形 6">
            <a:extLst>
              <a:ext uri="{FF2B5EF4-FFF2-40B4-BE49-F238E27FC236}">
                <a16:creationId xmlns:a16="http://schemas.microsoft.com/office/drawing/2014/main" id="{1C9253A8-B4F5-A547-A1BD-2F4327B34F3A}"/>
              </a:ext>
            </a:extLst>
          </p:cNvPr>
          <p:cNvSpPr>
            <a:spLocks noChangeAspect="1"/>
          </p:cNvSpPr>
          <p:nvPr/>
        </p:nvSpPr>
        <p:spPr>
          <a:xfrm rot="5400000">
            <a:off x="5885859" y="1215774"/>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Microsoft YaHei" panose="020B0503020204020204" pitchFamily="34" charset="-122"/>
              <a:ea typeface="Microsoft YaHei" panose="020B0503020204020204" pitchFamily="34" charset="-122"/>
            </a:endParaRPr>
          </a:p>
        </p:txBody>
      </p:sp>
      <p:pic>
        <p:nvPicPr>
          <p:cNvPr id="16" name="Graphic 15" descr="Lightbulb">
            <a:extLst>
              <a:ext uri="{FF2B5EF4-FFF2-40B4-BE49-F238E27FC236}">
                <a16:creationId xmlns:a16="http://schemas.microsoft.com/office/drawing/2014/main" id="{04817409-2895-3641-A46F-80E2A9D2F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6080" y="1293926"/>
            <a:ext cx="619558" cy="61955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8DB5C3-59D3-B44F-825D-6E17D0735371}"/>
                  </a:ext>
                </a:extLst>
              </p:cNvPr>
              <p:cNvSpPr/>
              <p:nvPr/>
            </p:nvSpPr>
            <p:spPr>
              <a:xfrm>
                <a:off x="1095824" y="4093731"/>
                <a:ext cx="9990908" cy="544573"/>
              </a:xfrm>
              <a:prstGeom prst="rect">
                <a:avLst/>
              </a:prstGeom>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将自变量</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zh-CN" altLang="en-US" dirty="0">
                    <a:latin typeface="Microsoft YaHei" panose="020B0503020204020204" pitchFamily="34" charset="-122"/>
                    <a:ea typeface="Microsoft YaHei" panose="020B0503020204020204" pitchFamily="34" charset="-122"/>
                  </a:rPr>
                  <a:t>对其他自变量进行线性回归，计算回归方程的决定系数</a:t>
                </a:r>
                <a14:m>
                  <m:oMath xmlns:m="http://schemas.openxmlformats.org/officeDocument/2006/math">
                    <m:sSubSup>
                      <m:sSubSupPr>
                        <m:ctrlPr>
                          <a:rPr lang="en-CN"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𝑗</m:t>
                        </m:r>
                      </m:sub>
                      <m:sup>
                        <m:r>
                          <a:rPr lang="en-US" i="1">
                            <a:latin typeface="Cambria Math" panose="02040503050406030204" pitchFamily="18" charset="0"/>
                          </a:rPr>
                          <m:t>2</m:t>
                        </m:r>
                      </m:sup>
                    </m:sSubSup>
                  </m:oMath>
                </a14:m>
                <a:endParaRPr lang="en-CN" dirty="0">
                  <a:latin typeface="Microsoft YaHei" panose="020B0503020204020204" pitchFamily="34" charset="-122"/>
                  <a:ea typeface="Microsoft YaHei" panose="020B0503020204020204" pitchFamily="34" charset="-122"/>
                </a:endParaRPr>
              </a:p>
            </p:txBody>
          </p:sp>
        </mc:Choice>
        <mc:Fallback xmlns="">
          <p:sp>
            <p:nvSpPr>
              <p:cNvPr id="3" name="Rectangle 2">
                <a:extLst>
                  <a:ext uri="{FF2B5EF4-FFF2-40B4-BE49-F238E27FC236}">
                    <a16:creationId xmlns:a16="http://schemas.microsoft.com/office/drawing/2014/main" id="{958DB5C3-59D3-B44F-825D-6E17D0735371}"/>
                  </a:ext>
                </a:extLst>
              </p:cNvPr>
              <p:cNvSpPr>
                <a:spLocks noRot="1" noChangeAspect="1" noMove="1" noResize="1" noEditPoints="1" noAdjustHandles="1" noChangeArrowheads="1" noChangeShapeType="1" noTextEdit="1"/>
              </p:cNvSpPr>
              <p:nvPr/>
            </p:nvSpPr>
            <p:spPr>
              <a:xfrm>
                <a:off x="1095824" y="4093731"/>
                <a:ext cx="9990908" cy="544573"/>
              </a:xfrm>
              <a:prstGeom prst="rect">
                <a:avLst/>
              </a:prstGeom>
              <a:blipFill>
                <a:blip r:embed="rId5"/>
                <a:stretch>
                  <a:fillRect l="-508" b="-9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3AD2709-9165-1246-A469-7F925E4F5A30}"/>
                  </a:ext>
                </a:extLst>
              </p:cNvPr>
              <p:cNvSpPr/>
              <p:nvPr/>
            </p:nvSpPr>
            <p:spPr>
              <a:xfrm>
                <a:off x="5374582" y="4674846"/>
                <a:ext cx="1672446" cy="1029449"/>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CN" i="1">
                              <a:solidFill>
                                <a:srgbClr val="836967"/>
                              </a:solidFill>
                              <a:latin typeface="Cambria Math" panose="02040503050406030204" pitchFamily="18" charset="0"/>
                            </a:rPr>
                          </m:ctrlPr>
                        </m:sSubPr>
                        <m:e>
                          <m:r>
                            <m:rPr>
                              <m:sty m:val="p"/>
                            </m:rPr>
                            <a:rPr lang="en-CN">
                              <a:latin typeface="Cambria Math" panose="02040503050406030204" pitchFamily="18" charset="0"/>
                            </a:rPr>
                            <m:t>V</m:t>
                          </m:r>
                          <m:r>
                            <m:rPr>
                              <m:sty m:val="p"/>
                            </m:rPr>
                            <a:rPr lang="en-CN" i="0">
                              <a:latin typeface="Cambria Math" panose="02040503050406030204" pitchFamily="18" charset="0"/>
                            </a:rPr>
                            <m:t>IF</m:t>
                          </m:r>
                        </m:e>
                        <m:sub>
                          <m:r>
                            <m:rPr>
                              <m:sty m:val="p"/>
                            </m:rPr>
                            <a:rPr lang="en-CN" i="0">
                              <a:latin typeface="Cambria Math" panose="02040503050406030204" pitchFamily="18" charset="0"/>
                            </a:rPr>
                            <m:t>j</m:t>
                          </m:r>
                        </m:sub>
                      </m:sSub>
                      <m:r>
                        <a:rPr lang="en-CN" i="0">
                          <a:latin typeface="Cambria Math" panose="02040503050406030204" pitchFamily="18" charset="0"/>
                        </a:rPr>
                        <m:t>= </m:t>
                      </m:r>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1</m:t>
                          </m:r>
                        </m:num>
                        <m:den>
                          <m:r>
                            <a:rPr lang="en-CN" i="0">
                              <a:latin typeface="Cambria Math" panose="02040503050406030204" pitchFamily="18" charset="0"/>
                            </a:rPr>
                            <m:t>1−</m:t>
                          </m:r>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𝑅</m:t>
                              </m:r>
                            </m:e>
                            <m:sub>
                              <m:r>
                                <a:rPr lang="en-CN" i="1">
                                  <a:latin typeface="Cambria Math" panose="02040503050406030204" pitchFamily="18" charset="0"/>
                                </a:rPr>
                                <m:t>𝑗</m:t>
                              </m:r>
                            </m:sub>
                            <m:sup>
                              <m:r>
                                <a:rPr lang="en-CN" i="0">
                                  <a:latin typeface="Cambria Math" panose="02040503050406030204" pitchFamily="18" charset="0"/>
                                </a:rPr>
                                <m:t>2</m:t>
                              </m:r>
                            </m:sup>
                          </m:sSubSup>
                        </m:den>
                      </m:f>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8" name="Rectangle 7">
                <a:extLst>
                  <a:ext uri="{FF2B5EF4-FFF2-40B4-BE49-F238E27FC236}">
                    <a16:creationId xmlns:a16="http://schemas.microsoft.com/office/drawing/2014/main" id="{E3AD2709-9165-1246-A469-7F925E4F5A30}"/>
                  </a:ext>
                </a:extLst>
              </p:cNvPr>
              <p:cNvSpPr>
                <a:spLocks noRot="1" noChangeAspect="1" noMove="1" noResize="1" noEditPoints="1" noAdjustHandles="1" noChangeArrowheads="1" noChangeShapeType="1" noTextEdit="1"/>
              </p:cNvSpPr>
              <p:nvPr/>
            </p:nvSpPr>
            <p:spPr>
              <a:xfrm>
                <a:off x="5374582" y="4674846"/>
                <a:ext cx="1672446" cy="1029449"/>
              </a:xfrm>
              <a:prstGeom prst="rect">
                <a:avLst/>
              </a:prstGeom>
              <a:blipFill>
                <a:blip r:embed="rId6"/>
                <a:stretch>
                  <a:fillRect b="-243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3E82694-D016-244C-828B-0D1309889367}"/>
                  </a:ext>
                </a:extLst>
              </p:cNvPr>
              <p:cNvSpPr/>
              <p:nvPr/>
            </p:nvSpPr>
            <p:spPr>
              <a:xfrm>
                <a:off x="1095824" y="2861134"/>
                <a:ext cx="6054927" cy="96013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完全共线性：</a:t>
                </a:r>
                <a:r>
                  <a:rPr lang="en-CN"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𝑝</m:t>
                        </m:r>
                      </m:sub>
                    </m:sSub>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𝑖𝑝</m:t>
                        </m:r>
                      </m:sub>
                    </m:sSub>
                    <m:r>
                      <a:rPr lang="en-US" i="1">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a14:m>
                <a:endParaRPr lang="en-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近似共线性：</a:t>
                </a:r>
                <a:r>
                  <a:rPr lang="en-CN"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𝑝</m:t>
                        </m:r>
                      </m:sub>
                    </m:sSub>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𝑖𝑝</m:t>
                        </m:r>
                      </m:sub>
                    </m:sSub>
                    <m:r>
                      <a:rPr lang="en-US" i="1">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a14:m>
                <a:r>
                  <a:rPr lang="en-CN" dirty="0">
                    <a:latin typeface="Microsoft YaHei" panose="020B0503020204020204" pitchFamily="34" charset="-122"/>
                    <a:ea typeface="Microsoft YaHei" panose="020B0503020204020204" pitchFamily="34" charset="-122"/>
                  </a:rPr>
                  <a:t> </a:t>
                </a:r>
              </a:p>
            </p:txBody>
          </p:sp>
        </mc:Choice>
        <mc:Fallback xmlns="">
          <p:sp>
            <p:nvSpPr>
              <p:cNvPr id="9" name="Rectangle 8">
                <a:extLst>
                  <a:ext uri="{FF2B5EF4-FFF2-40B4-BE49-F238E27FC236}">
                    <a16:creationId xmlns:a16="http://schemas.microsoft.com/office/drawing/2014/main" id="{33E82694-D016-244C-828B-0D1309889367}"/>
                  </a:ext>
                </a:extLst>
              </p:cNvPr>
              <p:cNvSpPr>
                <a:spLocks noRot="1" noChangeAspect="1" noMove="1" noResize="1" noEditPoints="1" noAdjustHandles="1" noChangeArrowheads="1" noChangeShapeType="1" noTextEdit="1"/>
              </p:cNvSpPr>
              <p:nvPr/>
            </p:nvSpPr>
            <p:spPr>
              <a:xfrm>
                <a:off x="1095824" y="2861134"/>
                <a:ext cx="6054927" cy="960135"/>
              </a:xfrm>
              <a:prstGeom prst="rect">
                <a:avLst/>
              </a:prstGeom>
              <a:blipFill>
                <a:blip r:embed="rId7"/>
                <a:stretch>
                  <a:fillRect l="-628" b="-6579"/>
                </a:stretch>
              </a:blipFill>
            </p:spPr>
            <p:txBody>
              <a:bodyPr/>
              <a:lstStyle/>
              <a:p>
                <a:r>
                  <a:rPr lang="en-CN">
                    <a:noFill/>
                  </a:rPr>
                  <a:t> </a:t>
                </a:r>
              </a:p>
            </p:txBody>
          </p:sp>
        </mc:Fallback>
      </mc:AlternateContent>
    </p:spTree>
    <p:extLst>
      <p:ext uri="{BB962C8B-B14F-4D97-AF65-F5344CB8AC3E}">
        <p14:creationId xmlns:p14="http://schemas.microsoft.com/office/powerpoint/2010/main" val="1366867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128529"/>
            <a:ext cx="12192000" cy="1659581"/>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章节与案例引入</a:t>
            </a:r>
          </a:p>
        </p:txBody>
      </p:sp>
      <p:sp>
        <p:nvSpPr>
          <p:cNvPr id="7" name="六边形 6"/>
          <p:cNvSpPr>
            <a:spLocks noChangeAspect="1"/>
          </p:cNvSpPr>
          <p:nvPr/>
        </p:nvSpPr>
        <p:spPr>
          <a:xfrm rot="5400000">
            <a:off x="1582958" y="1541441"/>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Freeform 22"/>
          <p:cNvSpPr>
            <a:spLocks noChangeAspect="1" noEditPoints="1"/>
          </p:cNvSpPr>
          <p:nvPr/>
        </p:nvSpPr>
        <p:spPr bwMode="auto">
          <a:xfrm>
            <a:off x="1890456" y="1726871"/>
            <a:ext cx="285001" cy="405000"/>
          </a:xfrm>
          <a:custGeom>
            <a:avLst/>
            <a:gdLst>
              <a:gd name="T0" fmla="*/ 20 w 40"/>
              <a:gd name="T1" fmla="*/ 0 h 57"/>
              <a:gd name="T2" fmla="*/ 0 w 40"/>
              <a:gd name="T3" fmla="*/ 20 h 57"/>
              <a:gd name="T4" fmla="*/ 8 w 40"/>
              <a:gd name="T5" fmla="*/ 37 h 57"/>
              <a:gd name="T6" fmla="*/ 16 w 40"/>
              <a:gd name="T7" fmla="*/ 53 h 57"/>
              <a:gd name="T8" fmla="*/ 23 w 40"/>
              <a:gd name="T9" fmla="*/ 53 h 57"/>
              <a:gd name="T10" fmla="*/ 32 w 40"/>
              <a:gd name="T11" fmla="*/ 37 h 57"/>
              <a:gd name="T12" fmla="*/ 40 w 40"/>
              <a:gd name="T13" fmla="*/ 20 h 57"/>
              <a:gd name="T14" fmla="*/ 20 w 40"/>
              <a:gd name="T15" fmla="*/ 0 h 57"/>
              <a:gd name="T16" fmla="*/ 20 w 40"/>
              <a:gd name="T17" fmla="*/ 32 h 57"/>
              <a:gd name="T18" fmla="*/ 8 w 40"/>
              <a:gd name="T19" fmla="*/ 20 h 57"/>
              <a:gd name="T20" fmla="*/ 20 w 40"/>
              <a:gd name="T21" fmla="*/ 8 h 57"/>
              <a:gd name="T22" fmla="*/ 32 w 40"/>
              <a:gd name="T23" fmla="*/ 20 h 57"/>
              <a:gd name="T24" fmla="*/ 20 w 40"/>
              <a:gd name="T2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7">
                <a:moveTo>
                  <a:pt x="20" y="0"/>
                </a:moveTo>
                <a:cubicBezTo>
                  <a:pt x="9" y="0"/>
                  <a:pt x="0" y="10"/>
                  <a:pt x="0" y="20"/>
                </a:cubicBezTo>
                <a:cubicBezTo>
                  <a:pt x="0" y="26"/>
                  <a:pt x="3" y="28"/>
                  <a:pt x="8" y="37"/>
                </a:cubicBezTo>
                <a:cubicBezTo>
                  <a:pt x="13" y="46"/>
                  <a:pt x="16" y="53"/>
                  <a:pt x="16" y="53"/>
                </a:cubicBezTo>
                <a:cubicBezTo>
                  <a:pt x="18" y="57"/>
                  <a:pt x="22" y="57"/>
                  <a:pt x="23" y="53"/>
                </a:cubicBezTo>
                <a:cubicBezTo>
                  <a:pt x="23" y="53"/>
                  <a:pt x="27" y="46"/>
                  <a:pt x="32" y="37"/>
                </a:cubicBezTo>
                <a:cubicBezTo>
                  <a:pt x="37" y="28"/>
                  <a:pt x="40" y="26"/>
                  <a:pt x="40" y="20"/>
                </a:cubicBezTo>
                <a:cubicBezTo>
                  <a:pt x="40" y="10"/>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六边形 9"/>
          <p:cNvSpPr>
            <a:spLocks noChangeAspect="1"/>
          </p:cNvSpPr>
          <p:nvPr/>
        </p:nvSpPr>
        <p:spPr>
          <a:xfrm rot="5400000">
            <a:off x="1582957" y="3097086"/>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2799978" y="1513873"/>
            <a:ext cx="7334622" cy="120295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回归分析（</a:t>
            </a:r>
            <a:r>
              <a:rPr lang="en-US" altLang="zh-CN" dirty="0">
                <a:latin typeface="微软雅黑" panose="020B0503020204020204" pitchFamily="34" charset="-122"/>
                <a:ea typeface="微软雅黑" panose="020B0503020204020204" pitchFamily="34" charset="-122"/>
              </a:rPr>
              <a:t>regression analysis</a:t>
            </a:r>
            <a:r>
              <a:rPr lang="zh-CN" altLang="en-US" dirty="0">
                <a:latin typeface="微软雅黑" panose="020B0503020204020204" pitchFamily="34" charset="-122"/>
                <a:ea typeface="微软雅黑" panose="020B0503020204020204" pitchFamily="34" charset="-122"/>
              </a:rPr>
              <a:t>）是统计分析中最重要的思想之一</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什么因素会影响岗位薪资？</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什么因素会影响二手房的房价？</a:t>
            </a:r>
            <a:endParaRPr lang="en-US" altLang="zh-CN" sz="1600" dirty="0">
              <a:latin typeface="微软雅黑" panose="020B0503020204020204" pitchFamily="34" charset="-122"/>
              <a:ea typeface="微软雅黑" panose="020B0503020204020204" pitchFamily="34" charset="-122"/>
            </a:endParaRPr>
          </a:p>
        </p:txBody>
      </p:sp>
      <p:sp>
        <p:nvSpPr>
          <p:cNvPr id="13" name="矩形 12"/>
          <p:cNvSpPr/>
          <p:nvPr/>
        </p:nvSpPr>
        <p:spPr>
          <a:xfrm>
            <a:off x="2799976" y="3069519"/>
            <a:ext cx="6592047" cy="186204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关注的问题：</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哪些自变量对</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具有显著的解释能力？如何选出这些自变量？</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这些有用的自变量与</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的相关关系是正是负？</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每个自变量在回归关系中的权重大小是多少？</a:t>
            </a:r>
          </a:p>
          <a:p>
            <a:endParaRPr lang="zh-CN" altLang="en-US" sz="1600" dirty="0">
              <a:latin typeface="微软雅黑" panose="020B0503020204020204" pitchFamily="34" charset="-122"/>
              <a:ea typeface="微软雅黑" panose="020B0503020204020204" pitchFamily="34" charset="-122"/>
            </a:endParaRPr>
          </a:p>
        </p:txBody>
      </p:sp>
      <p:sp>
        <p:nvSpPr>
          <p:cNvPr id="14" name="矩形 13"/>
          <p:cNvSpPr/>
          <p:nvPr/>
        </p:nvSpPr>
        <p:spPr>
          <a:xfrm>
            <a:off x="838992" y="5521115"/>
            <a:ext cx="10514013"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随着“互联网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和大数据时代的到来，越来越多的数据科学公司如雨后春笋般涌现</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传统行业面临着“互联网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时代下的创新转型，对于数据分析及相关领域有大量人才需求</a:t>
            </a:r>
            <a:endParaRPr lang="en-US" altLang="zh-CN" dirty="0">
              <a:latin typeface="微软雅黑" panose="020B0503020204020204" pitchFamily="34" charset="-122"/>
              <a:ea typeface="微软雅黑" panose="020B0503020204020204" pitchFamily="34" charset="-122"/>
            </a:endParaRPr>
          </a:p>
        </p:txBody>
      </p:sp>
      <p:pic>
        <p:nvPicPr>
          <p:cNvPr id="6" name="Graphic 5" descr="Question mark">
            <a:extLst>
              <a:ext uri="{FF2B5EF4-FFF2-40B4-BE49-F238E27FC236}">
                <a16:creationId xmlns:a16="http://schemas.microsoft.com/office/drawing/2014/main" id="{4B48DA0F-BB7F-4447-A39F-0D0F0CE11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5364" y="3187426"/>
            <a:ext cx="595181" cy="595181"/>
          </a:xfrm>
          <a:prstGeom prst="rect">
            <a:avLst/>
          </a:prstGeom>
        </p:spPr>
      </p:pic>
    </p:spTree>
    <p:extLst>
      <p:ext uri="{BB962C8B-B14F-4D97-AF65-F5344CB8AC3E}">
        <p14:creationId xmlns:p14="http://schemas.microsoft.com/office/powerpoint/2010/main" val="92360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模型诊断：正态性</a:t>
            </a:r>
          </a:p>
        </p:txBody>
      </p:sp>
      <p:sp>
        <p:nvSpPr>
          <p:cNvPr id="2" name="Rectangle 1">
            <a:extLst>
              <a:ext uri="{FF2B5EF4-FFF2-40B4-BE49-F238E27FC236}">
                <a16:creationId xmlns:a16="http://schemas.microsoft.com/office/drawing/2014/main" id="{815FA637-5A06-F342-960C-04B7EDC59143}"/>
              </a:ext>
            </a:extLst>
          </p:cNvPr>
          <p:cNvSpPr/>
          <p:nvPr/>
        </p:nvSpPr>
        <p:spPr>
          <a:xfrm>
            <a:off x="1095824" y="1153705"/>
            <a:ext cx="4546693" cy="87402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当残差的分布存在较强的非对称性时，可以考虑对因变量进行变换</a:t>
            </a:r>
            <a:endParaRPr lang="en-CN" kern="100" dirty="0">
              <a:latin typeface="Microsoft YaHei" panose="020B0503020204020204" pitchFamily="34" charset="-122"/>
              <a:ea typeface="Microsoft YaHei" panose="020B0503020204020204" pitchFamily="34" charset="-122"/>
            </a:endParaRPr>
          </a:p>
        </p:txBody>
      </p:sp>
      <p:sp>
        <p:nvSpPr>
          <p:cNvPr id="5" name="Rectangle 4">
            <a:extLst>
              <a:ext uri="{FF2B5EF4-FFF2-40B4-BE49-F238E27FC236}">
                <a16:creationId xmlns:a16="http://schemas.microsoft.com/office/drawing/2014/main" id="{B61B24AF-3291-EC4A-BEED-33DD1CB83B1A}"/>
              </a:ext>
            </a:extLst>
          </p:cNvPr>
          <p:cNvSpPr/>
          <p:nvPr/>
        </p:nvSpPr>
        <p:spPr>
          <a:xfrm>
            <a:off x="6801944" y="1408288"/>
            <a:ext cx="1887055" cy="369332"/>
          </a:xfrm>
          <a:prstGeom prst="rect">
            <a:avLst/>
          </a:prstGeom>
        </p:spPr>
        <p:txBody>
          <a:bodyPr wrap="none">
            <a:spAutoFit/>
          </a:bodyPr>
          <a:lstStyle/>
          <a:p>
            <a:r>
              <a:rPr lang="zh-CN" altLang="en-CN" b="1" dirty="0">
                <a:solidFill>
                  <a:srgbClr val="C00000"/>
                </a:solidFill>
                <a:latin typeface="Microsoft YaHei" panose="020B0503020204020204" pitchFamily="34" charset="-122"/>
                <a:ea typeface="Microsoft YaHei" panose="020B0503020204020204" pitchFamily="34" charset="-122"/>
              </a:rPr>
              <a:t>绘制</a:t>
            </a:r>
            <a:r>
              <a:rPr lang="zh-CN" altLang="en-US" b="1" dirty="0">
                <a:solidFill>
                  <a:srgbClr val="C00000"/>
                </a:solidFill>
                <a:latin typeface="Microsoft YaHei" panose="020B0503020204020204" pitchFamily="34" charset="-122"/>
                <a:ea typeface="Microsoft YaHei" panose="020B0503020204020204" pitchFamily="34" charset="-122"/>
              </a:rPr>
              <a:t>正态</a:t>
            </a:r>
            <a:r>
              <a:rPr lang="en-US" altLang="zh-CN" b="1" dirty="0">
                <a:solidFill>
                  <a:srgbClr val="C00000"/>
                </a:solidFill>
                <a:latin typeface="Microsoft YaHei" panose="020B0503020204020204" pitchFamily="34" charset="-122"/>
                <a:ea typeface="Microsoft YaHei" panose="020B0503020204020204" pitchFamily="34" charset="-122"/>
              </a:rPr>
              <a:t>Q-Q</a:t>
            </a:r>
            <a:r>
              <a:rPr lang="zh-CN" altLang="en-US" b="1" dirty="0">
                <a:solidFill>
                  <a:srgbClr val="C00000"/>
                </a:solidFill>
                <a:latin typeface="Microsoft YaHei" panose="020B0503020204020204" pitchFamily="34" charset="-122"/>
                <a:ea typeface="Microsoft YaHei" panose="020B0503020204020204" pitchFamily="34" charset="-122"/>
              </a:rPr>
              <a:t>图 </a:t>
            </a:r>
            <a:endParaRPr lang="en-CN" b="1" dirty="0">
              <a:solidFill>
                <a:srgbClr val="C00000"/>
              </a:solidFill>
              <a:latin typeface="Microsoft YaHei" panose="020B0503020204020204" pitchFamily="34" charset="-122"/>
              <a:ea typeface="Microsoft YaHei" panose="020B0503020204020204" pitchFamily="34" charset="-122"/>
            </a:endParaRPr>
          </a:p>
        </p:txBody>
      </p:sp>
      <p:sp>
        <p:nvSpPr>
          <p:cNvPr id="14" name="六边形 6">
            <a:extLst>
              <a:ext uri="{FF2B5EF4-FFF2-40B4-BE49-F238E27FC236}">
                <a16:creationId xmlns:a16="http://schemas.microsoft.com/office/drawing/2014/main" id="{1C9253A8-B4F5-A547-A1BD-2F4327B34F3A}"/>
              </a:ext>
            </a:extLst>
          </p:cNvPr>
          <p:cNvSpPr>
            <a:spLocks noChangeAspect="1"/>
          </p:cNvSpPr>
          <p:nvPr/>
        </p:nvSpPr>
        <p:spPr>
          <a:xfrm rot="5400000">
            <a:off x="5885859" y="1215774"/>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Microsoft YaHei" panose="020B0503020204020204" pitchFamily="34" charset="-122"/>
              <a:ea typeface="Microsoft YaHei" panose="020B0503020204020204" pitchFamily="34" charset="-122"/>
            </a:endParaRPr>
          </a:p>
        </p:txBody>
      </p:sp>
      <p:pic>
        <p:nvPicPr>
          <p:cNvPr id="16" name="Graphic 15" descr="Lightbulb">
            <a:extLst>
              <a:ext uri="{FF2B5EF4-FFF2-40B4-BE49-F238E27FC236}">
                <a16:creationId xmlns:a16="http://schemas.microsoft.com/office/drawing/2014/main" id="{04817409-2895-3641-A46F-80E2A9D2FC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80" y="1293926"/>
            <a:ext cx="619558" cy="619558"/>
          </a:xfrm>
          <a:prstGeom prst="rect">
            <a:avLst/>
          </a:prstGeom>
        </p:spPr>
      </p:pic>
      <p:pic>
        <p:nvPicPr>
          <p:cNvPr id="10" name="图片 11">
            <a:extLst>
              <a:ext uri="{FF2B5EF4-FFF2-40B4-BE49-F238E27FC236}">
                <a16:creationId xmlns:a16="http://schemas.microsoft.com/office/drawing/2014/main" id="{8E573350-3275-C444-9338-F557F9594AC9}"/>
              </a:ext>
            </a:extLst>
          </p:cNvPr>
          <p:cNvPicPr/>
          <p:nvPr/>
        </p:nvPicPr>
        <p:blipFill rotWithShape="1">
          <a:blip r:embed="rId4"/>
          <a:srcRect t="6381"/>
          <a:stretch/>
        </p:blipFill>
        <p:spPr bwMode="auto">
          <a:xfrm>
            <a:off x="3557609" y="2244664"/>
            <a:ext cx="4780635" cy="4296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0407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变量选择</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7</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23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变量选择</a:t>
            </a:r>
          </a:p>
        </p:txBody>
      </p:sp>
      <p:sp>
        <p:nvSpPr>
          <p:cNvPr id="12" name="文本框 11"/>
          <p:cNvSpPr txBox="1"/>
          <p:nvPr/>
        </p:nvSpPr>
        <p:spPr>
          <a:xfrm>
            <a:off x="2003554" y="1831351"/>
            <a:ext cx="8956298" cy="646331"/>
          </a:xfrm>
          <a:prstGeom prst="rect">
            <a:avLst/>
          </a:prstGeom>
          <a:noFill/>
        </p:spPr>
        <p:txBody>
          <a:bodyPr wrap="none" rtlCol="0">
            <a:spAutoFit/>
          </a:bodyPr>
          <a:lstStyle/>
          <a:p>
            <a:r>
              <a:rPr lang="zh-CN" altLang="en-US" b="1" dirty="0">
                <a:solidFill>
                  <a:srgbClr val="004F8A"/>
                </a:solidFill>
                <a:latin typeface="Microsoft YaHei" panose="020B0503020204020204" pitchFamily="34" charset="-122"/>
                <a:ea typeface="Microsoft YaHei" panose="020B0503020204020204" pitchFamily="34" charset="-122"/>
              </a:rPr>
              <a:t>逐步回归法：模型每次会添加或删除一个变量，直到达到某个判断的准则停止标准为止</a:t>
            </a:r>
          </a:p>
          <a:p>
            <a:endParaRPr lang="zh-CN" altLang="en-US" b="1" dirty="0">
              <a:solidFill>
                <a:srgbClr val="004F8A"/>
              </a:solidFill>
              <a:latin typeface="Microsoft YaHei" panose="020B0503020204020204" pitchFamily="34" charset="-122"/>
              <a:ea typeface="Microsoft YaHei" panose="020B0503020204020204" pitchFamily="34" charset="-122"/>
            </a:endParaRPr>
          </a:p>
        </p:txBody>
      </p:sp>
      <p:sp>
        <p:nvSpPr>
          <p:cNvPr id="13" name="矩形 12"/>
          <p:cNvSpPr/>
          <p:nvPr/>
        </p:nvSpPr>
        <p:spPr>
          <a:xfrm>
            <a:off x="2003554" y="2270214"/>
            <a:ext cx="9045446" cy="1019959"/>
          </a:xfrm>
          <a:prstGeom prst="rect">
            <a:avLst/>
          </a:prstGeom>
        </p:spPr>
        <p:txBody>
          <a:bodyPr wrap="square">
            <a:spAutoFit/>
          </a:bodyPr>
          <a:lstStyle/>
          <a:p>
            <a:pPr marL="285750" indent="-285750">
              <a:lnSpc>
                <a:spcPct val="114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向前逐步回归：每次添加一个自变量进入模型</a:t>
            </a:r>
            <a:r>
              <a:rPr lang="en-CN" sz="1600" dirty="0">
                <a:latin typeface="Microsoft YaHei" panose="020B0503020204020204" pitchFamily="34" charset="-122"/>
                <a:ea typeface="Microsoft YaHei" panose="020B0503020204020204" pitchFamily="34" charset="-122"/>
              </a:rPr>
              <a:t> </a:t>
            </a:r>
          </a:p>
          <a:p>
            <a:pPr marL="285750" indent="-285750">
              <a:lnSpc>
                <a:spcPct val="114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向后逐步回归：从包含所有自变量的模型开始，每次删除一个自变量</a:t>
            </a:r>
            <a:r>
              <a:rPr lang="en-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14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向前向后逐步回归（通常简称逐步回归）：实现自变量反复添加、删除</a:t>
            </a:r>
            <a:r>
              <a:rPr lang="en-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
        <p:nvSpPr>
          <p:cNvPr id="16" name="文本框 11">
            <a:extLst>
              <a:ext uri="{FF2B5EF4-FFF2-40B4-BE49-F238E27FC236}">
                <a16:creationId xmlns:a16="http://schemas.microsoft.com/office/drawing/2014/main" id="{34E51B5F-0DC3-0D43-9707-0F343D382FE6}"/>
              </a:ext>
            </a:extLst>
          </p:cNvPr>
          <p:cNvSpPr txBox="1"/>
          <p:nvPr/>
        </p:nvSpPr>
        <p:spPr>
          <a:xfrm>
            <a:off x="2003554" y="3626594"/>
            <a:ext cx="7409401" cy="369332"/>
          </a:xfrm>
          <a:prstGeom prst="rect">
            <a:avLst/>
          </a:prstGeom>
          <a:noFill/>
        </p:spPr>
        <p:txBody>
          <a:bodyPr wrap="none" rtlCol="0">
            <a:spAutoFit/>
          </a:bodyPr>
          <a:lstStyle/>
          <a:p>
            <a:r>
              <a:rPr lang="zh-CN" altLang="en-US" b="1" dirty="0">
                <a:solidFill>
                  <a:srgbClr val="004F8A"/>
                </a:solidFill>
                <a:latin typeface="Microsoft YaHei" panose="020B0503020204020204" pitchFamily="34" charset="-122"/>
                <a:ea typeface="Microsoft YaHei" panose="020B0503020204020204" pitchFamily="34" charset="-122"/>
              </a:rPr>
              <a:t>信息准则：评价变量选择过程中模型拟合程度及复杂度的综合性指标 </a:t>
            </a:r>
          </a:p>
        </p:txBody>
      </p:sp>
      <p:sp>
        <p:nvSpPr>
          <p:cNvPr id="17" name="矩形 12">
            <a:extLst>
              <a:ext uri="{FF2B5EF4-FFF2-40B4-BE49-F238E27FC236}">
                <a16:creationId xmlns:a16="http://schemas.microsoft.com/office/drawing/2014/main" id="{88EA2A99-9E0A-454D-A1D9-D37958744158}"/>
              </a:ext>
            </a:extLst>
          </p:cNvPr>
          <p:cNvSpPr/>
          <p:nvPr/>
        </p:nvSpPr>
        <p:spPr>
          <a:xfrm>
            <a:off x="2003554" y="4166418"/>
            <a:ext cx="8766046" cy="388376"/>
          </a:xfrm>
          <a:prstGeom prst="rect">
            <a:avLst/>
          </a:prstGeom>
        </p:spPr>
        <p:txBody>
          <a:bodyPr wrap="square">
            <a:spAutoFit/>
          </a:bodyPr>
          <a:lstStyle/>
          <a:p>
            <a:pPr>
              <a:lnSpc>
                <a:spcPct val="114000"/>
              </a:lnSpc>
            </a:pPr>
            <a:r>
              <a:rPr lang="en-US" b="1" dirty="0">
                <a:solidFill>
                  <a:srgbClr val="C00000"/>
                </a:solidFill>
                <a:latin typeface="Microsoft YaHei" panose="020B0503020204020204" pitchFamily="34" charset="-122"/>
                <a:ea typeface="Microsoft YaHei" panose="020B0503020204020204" pitchFamily="34" charset="-122"/>
              </a:rPr>
              <a:t>AIC</a:t>
            </a:r>
            <a:r>
              <a:rPr lang="zh-CN" altLang="en-US" b="1" dirty="0">
                <a:solidFill>
                  <a:srgbClr val="C00000"/>
                </a:solidFill>
                <a:latin typeface="Microsoft YaHei" panose="020B0503020204020204" pitchFamily="34" charset="-122"/>
                <a:ea typeface="Microsoft YaHei" panose="020B0503020204020204" pitchFamily="34" charset="-122"/>
              </a:rPr>
              <a:t>准则</a:t>
            </a:r>
            <a:r>
              <a:rPr lang="zh-CN" altLang="en-US" dirty="0">
                <a:latin typeface="Microsoft YaHei" panose="020B0503020204020204" pitchFamily="34" charset="-122"/>
                <a:ea typeface="Microsoft YaHei" panose="020B0503020204020204" pitchFamily="34" charset="-122"/>
              </a:rPr>
              <a:t>：根据最大似然估计原理提出的一种较为一般的模型选择准则</a:t>
            </a:r>
            <a:r>
              <a:rPr lang="en-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pic>
        <p:nvPicPr>
          <p:cNvPr id="3" name="Graphic 2" descr="Web design">
            <a:extLst>
              <a:ext uri="{FF2B5EF4-FFF2-40B4-BE49-F238E27FC236}">
                <a16:creationId xmlns:a16="http://schemas.microsoft.com/office/drawing/2014/main" id="{BB3B6517-8B8B-564E-8A8A-06E71A99BF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0" y="1563282"/>
            <a:ext cx="914400" cy="914400"/>
          </a:xfrm>
          <a:prstGeom prst="rect">
            <a:avLst/>
          </a:prstGeom>
        </p:spPr>
      </p:pic>
      <p:pic>
        <p:nvPicPr>
          <p:cNvPr id="18" name="Graphic 17" descr="Web design">
            <a:extLst>
              <a:ext uri="{FF2B5EF4-FFF2-40B4-BE49-F238E27FC236}">
                <a16:creationId xmlns:a16="http://schemas.microsoft.com/office/drawing/2014/main" id="{3F362672-DC6B-EA46-AE6F-35F3356666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00" y="3354060"/>
            <a:ext cx="914400" cy="914400"/>
          </a:xfrm>
          <a:prstGeom prst="rect">
            <a:avLst/>
          </a:prstGeom>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307FF70-C9B0-7742-850B-CE49D400EC28}"/>
                  </a:ext>
                </a:extLst>
              </p:cNvPr>
              <p:cNvSpPr/>
              <p:nvPr/>
            </p:nvSpPr>
            <p:spPr>
              <a:xfrm>
                <a:off x="5017493" y="4615359"/>
                <a:ext cx="2414635"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𝐴𝐼𝐶</m:t>
                      </m:r>
                      <m:r>
                        <a:rPr lang="en-CN" i="0">
                          <a:latin typeface="Cambria Math" panose="02040503050406030204" pitchFamily="18" charset="0"/>
                        </a:rPr>
                        <m:t>=−</m:t>
                      </m:r>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2</m:t>
                          </m:r>
                        </m:num>
                        <m:den>
                          <m:r>
                            <a:rPr lang="en-CN" i="1">
                              <a:latin typeface="Cambria Math" panose="02040503050406030204" pitchFamily="18" charset="0"/>
                            </a:rPr>
                            <m:t>𝑛</m:t>
                          </m:r>
                        </m:den>
                      </m:f>
                      <m:r>
                        <a:rPr lang="en-CN" i="1">
                          <a:latin typeface="Cambria Math" panose="02040503050406030204" pitchFamily="18" charset="0"/>
                        </a:rPr>
                        <m:t>𝐿</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𝛽</m:t>
                          </m:r>
                        </m:e>
                      </m:d>
                      <m:r>
                        <a:rPr lang="en-CN" i="0">
                          <a:latin typeface="Cambria Math" panose="02040503050406030204" pitchFamily="18" charset="0"/>
                        </a:rPr>
                        <m:t>+2</m:t>
                      </m:r>
                      <m:f>
                        <m:fPr>
                          <m:ctrlPr>
                            <a:rPr lang="en-CN" i="1">
                              <a:solidFill>
                                <a:srgbClr val="836967"/>
                              </a:solidFill>
                              <a:latin typeface="Cambria Math" panose="02040503050406030204" pitchFamily="18" charset="0"/>
                            </a:rPr>
                          </m:ctrlPr>
                        </m:fPr>
                        <m:num>
                          <m:r>
                            <a:rPr lang="en-CN" i="1">
                              <a:latin typeface="Cambria Math" panose="02040503050406030204" pitchFamily="18" charset="0"/>
                            </a:rPr>
                            <m:t>𝑚</m:t>
                          </m:r>
                        </m:num>
                        <m:den>
                          <m:r>
                            <a:rPr lang="en-CN" i="1">
                              <a:latin typeface="Cambria Math" panose="02040503050406030204" pitchFamily="18" charset="0"/>
                            </a:rPr>
                            <m:t>𝑛</m:t>
                          </m:r>
                        </m:den>
                      </m:f>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19" name="Rectangle 18">
                <a:extLst>
                  <a:ext uri="{FF2B5EF4-FFF2-40B4-BE49-F238E27FC236}">
                    <a16:creationId xmlns:a16="http://schemas.microsoft.com/office/drawing/2014/main" id="{0307FF70-C9B0-7742-850B-CE49D400EC28}"/>
                  </a:ext>
                </a:extLst>
              </p:cNvPr>
              <p:cNvSpPr>
                <a:spLocks noRot="1" noChangeAspect="1" noMove="1" noResize="1" noEditPoints="1" noAdjustHandles="1" noChangeArrowheads="1" noChangeShapeType="1" noTextEdit="1"/>
              </p:cNvSpPr>
              <p:nvPr/>
            </p:nvSpPr>
            <p:spPr>
              <a:xfrm>
                <a:off x="5017493" y="4615359"/>
                <a:ext cx="2414635" cy="612732"/>
              </a:xfrm>
              <a:prstGeom prst="rect">
                <a:avLst/>
              </a:prstGeom>
              <a:blipFill>
                <a:blip r:embed="rId6"/>
                <a:stretch>
                  <a:fillRect/>
                </a:stretch>
              </a:blipFill>
            </p:spPr>
            <p:txBody>
              <a:bodyPr/>
              <a:lstStyle/>
              <a:p>
                <a:r>
                  <a:rPr lang="en-CN">
                    <a:noFill/>
                  </a:rPr>
                  <a:t> </a:t>
                </a:r>
              </a:p>
            </p:txBody>
          </p:sp>
        </mc:Fallback>
      </mc:AlternateContent>
      <p:sp>
        <p:nvSpPr>
          <p:cNvPr id="20" name="矩形 12">
            <a:extLst>
              <a:ext uri="{FF2B5EF4-FFF2-40B4-BE49-F238E27FC236}">
                <a16:creationId xmlns:a16="http://schemas.microsoft.com/office/drawing/2014/main" id="{1A3FD988-8BF3-964D-8098-A032187D48DF}"/>
              </a:ext>
            </a:extLst>
          </p:cNvPr>
          <p:cNvSpPr/>
          <p:nvPr/>
        </p:nvSpPr>
        <p:spPr>
          <a:xfrm>
            <a:off x="2003554" y="5288656"/>
            <a:ext cx="8766046" cy="388376"/>
          </a:xfrm>
          <a:prstGeom prst="rect">
            <a:avLst/>
          </a:prstGeom>
        </p:spPr>
        <p:txBody>
          <a:bodyPr wrap="square">
            <a:spAutoFit/>
          </a:bodyPr>
          <a:lstStyle/>
          <a:p>
            <a:pPr>
              <a:lnSpc>
                <a:spcPct val="114000"/>
              </a:lnSpc>
            </a:pPr>
            <a:r>
              <a:rPr lang="en-US" b="1" dirty="0">
                <a:solidFill>
                  <a:srgbClr val="C00000"/>
                </a:solidFill>
                <a:latin typeface="Microsoft YaHei" panose="020B0503020204020204" pitchFamily="34" charset="-122"/>
                <a:ea typeface="Microsoft YaHei" panose="020B0503020204020204" pitchFamily="34" charset="-122"/>
              </a:rPr>
              <a:t>BIC</a:t>
            </a:r>
            <a:r>
              <a:rPr lang="zh-CN" altLang="en-US" b="1" dirty="0">
                <a:solidFill>
                  <a:srgbClr val="C00000"/>
                </a:solidFill>
                <a:latin typeface="Microsoft YaHei" panose="020B0503020204020204" pitchFamily="34" charset="-122"/>
                <a:ea typeface="Microsoft YaHei" panose="020B0503020204020204" pitchFamily="34" charset="-122"/>
              </a:rPr>
              <a:t>准则</a:t>
            </a:r>
            <a:r>
              <a:rPr lang="en-CN" b="1" dirty="0">
                <a:solidFill>
                  <a:srgbClr val="C00000"/>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：对于模型复杂度的“惩罚”力度比</a:t>
            </a:r>
            <a:r>
              <a:rPr lang="en-US" dirty="0">
                <a:latin typeface="Microsoft YaHei" panose="020B0503020204020204" pitchFamily="34" charset="-122"/>
                <a:ea typeface="Microsoft YaHei" panose="020B0503020204020204" pitchFamily="34" charset="-122"/>
              </a:rPr>
              <a:t>AIC</a:t>
            </a:r>
            <a:r>
              <a:rPr lang="zh-CN" altLang="en-US" dirty="0">
                <a:latin typeface="Microsoft YaHei" panose="020B0503020204020204" pitchFamily="34" charset="-122"/>
                <a:ea typeface="Microsoft YaHei" panose="020B0503020204020204" pitchFamily="34" charset="-122"/>
              </a:rPr>
              <a:t>准则更强</a:t>
            </a:r>
            <a:r>
              <a:rPr lang="en-CN"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528A694-52E9-9D4D-B9DB-CD0773B98C98}"/>
                  </a:ext>
                </a:extLst>
              </p:cNvPr>
              <p:cNvSpPr/>
              <p:nvPr/>
            </p:nvSpPr>
            <p:spPr>
              <a:xfrm>
                <a:off x="4887096" y="5920021"/>
                <a:ext cx="2998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N" i="1">
                          <a:latin typeface="Cambria Math" panose="02040503050406030204" pitchFamily="18" charset="0"/>
                        </a:rPr>
                        <m:t>𝐵𝐼𝐶</m:t>
                      </m:r>
                      <m:r>
                        <a:rPr lang="en-CN" i="0">
                          <a:latin typeface="Cambria Math" panose="02040503050406030204" pitchFamily="18" charset="0"/>
                        </a:rPr>
                        <m:t>=−2</m:t>
                      </m:r>
                      <m:r>
                        <a:rPr lang="en-CN" i="1">
                          <a:latin typeface="Cambria Math" panose="02040503050406030204" pitchFamily="18" charset="0"/>
                        </a:rPr>
                        <m:t>𝐿</m:t>
                      </m:r>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𝛽</m:t>
                          </m:r>
                        </m:e>
                      </m:d>
                      <m:r>
                        <a:rPr lang="en-CN" i="0">
                          <a:latin typeface="Cambria Math" panose="02040503050406030204" pitchFamily="18" charset="0"/>
                        </a:rPr>
                        <m:t>+</m:t>
                      </m:r>
                      <m:func>
                        <m:funcPr>
                          <m:ctrlPr>
                            <a:rPr lang="en-CN" i="1">
                              <a:latin typeface="Cambria Math" panose="02040503050406030204" pitchFamily="18" charset="0"/>
                            </a:rPr>
                          </m:ctrlPr>
                        </m:funcPr>
                        <m:fName>
                          <m:r>
                            <m:rPr>
                              <m:sty m:val="p"/>
                            </m:rPr>
                            <a:rPr lang="en-CN" i="0">
                              <a:latin typeface="Cambria Math" panose="02040503050406030204" pitchFamily="18" charset="0"/>
                            </a:rPr>
                            <m:t>log</m:t>
                          </m:r>
                        </m:fName>
                        <m:e>
                          <m:d>
                            <m:dPr>
                              <m:ctrlPr>
                                <a:rPr lang="en-CN" i="1">
                                  <a:solidFill>
                                    <a:srgbClr val="836967"/>
                                  </a:solidFill>
                                  <a:latin typeface="Cambria Math" panose="02040503050406030204" pitchFamily="18" charset="0"/>
                                </a:rPr>
                              </m:ctrlPr>
                            </m:dPr>
                            <m:e>
                              <m:r>
                                <a:rPr lang="en-CN" i="1">
                                  <a:latin typeface="Cambria Math" panose="02040503050406030204" pitchFamily="18" charset="0"/>
                                </a:rPr>
                                <m:t>𝑛</m:t>
                              </m:r>
                            </m:e>
                          </m:d>
                        </m:e>
                      </m:func>
                      <m:r>
                        <a:rPr lang="en-CN" i="0">
                          <a:latin typeface="Cambria Math" panose="02040503050406030204" pitchFamily="18" charset="0"/>
                        </a:rPr>
                        <m:t>×</m:t>
                      </m:r>
                      <m:r>
                        <a:rPr lang="en-CN" i="1">
                          <a:latin typeface="Cambria Math" panose="02040503050406030204" pitchFamily="18" charset="0"/>
                        </a:rPr>
                        <m:t>𝑚</m:t>
                      </m:r>
                    </m:oMath>
                  </m:oMathPara>
                </a14:m>
                <a:endParaRPr lang="en-CN" dirty="0">
                  <a:latin typeface="Microsoft YaHei" panose="020B0503020204020204" pitchFamily="34" charset="-122"/>
                  <a:ea typeface="Microsoft YaHei" panose="020B0503020204020204" pitchFamily="34" charset="-122"/>
                </a:endParaRPr>
              </a:p>
            </p:txBody>
          </p:sp>
        </mc:Choice>
        <mc:Fallback xmlns="">
          <p:sp>
            <p:nvSpPr>
              <p:cNvPr id="21" name="Rectangle 20">
                <a:extLst>
                  <a:ext uri="{FF2B5EF4-FFF2-40B4-BE49-F238E27FC236}">
                    <a16:creationId xmlns:a16="http://schemas.microsoft.com/office/drawing/2014/main" id="{5528A694-52E9-9D4D-B9DB-CD0773B98C98}"/>
                  </a:ext>
                </a:extLst>
              </p:cNvPr>
              <p:cNvSpPr>
                <a:spLocks noRot="1" noChangeAspect="1" noMove="1" noResize="1" noEditPoints="1" noAdjustHandles="1" noChangeArrowheads="1" noChangeShapeType="1" noTextEdit="1"/>
              </p:cNvSpPr>
              <p:nvPr/>
            </p:nvSpPr>
            <p:spPr>
              <a:xfrm>
                <a:off x="4887096" y="5920021"/>
                <a:ext cx="2998961" cy="369332"/>
              </a:xfrm>
              <a:prstGeom prst="rect">
                <a:avLst/>
              </a:prstGeom>
              <a:blipFill>
                <a:blip r:embed="rId7"/>
                <a:stretch>
                  <a:fillRect b="-13333"/>
                </a:stretch>
              </a:blipFill>
            </p:spPr>
            <p:txBody>
              <a:bodyPr/>
              <a:lstStyle/>
              <a:p>
                <a:r>
                  <a:rPr lang="en-CN">
                    <a:noFill/>
                  </a:rPr>
                  <a:t> </a:t>
                </a:r>
              </a:p>
            </p:txBody>
          </p:sp>
        </mc:Fallback>
      </mc:AlternateContent>
    </p:spTree>
    <p:extLst>
      <p:ext uri="{BB962C8B-B14F-4D97-AF65-F5344CB8AC3E}">
        <p14:creationId xmlns:p14="http://schemas.microsoft.com/office/powerpoint/2010/main" val="692942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实例分析</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8</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795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实例分析：系数解读</a:t>
            </a:r>
          </a:p>
        </p:txBody>
      </p:sp>
      <p:sp>
        <p:nvSpPr>
          <p:cNvPr id="14" name="Rectangle 13">
            <a:extLst>
              <a:ext uri="{FF2B5EF4-FFF2-40B4-BE49-F238E27FC236}">
                <a16:creationId xmlns:a16="http://schemas.microsoft.com/office/drawing/2014/main" id="{98AF7E6C-21FE-4C49-9F67-2DF8A80C4723}"/>
              </a:ext>
            </a:extLst>
          </p:cNvPr>
          <p:cNvSpPr/>
          <p:nvPr/>
        </p:nvSpPr>
        <p:spPr>
          <a:xfrm>
            <a:off x="8610600" y="2576298"/>
            <a:ext cx="3243380" cy="2951898"/>
          </a:xfrm>
          <a:prstGeom prst="rect">
            <a:avLst/>
          </a:prstGeom>
        </p:spPr>
        <p:txBody>
          <a:bodyPr wrap="square">
            <a:spAutoFit/>
          </a:bodyPr>
          <a:lstStyle/>
          <a:p>
            <a:pPr marL="285750" indent="-285750">
              <a:lnSpc>
                <a:spcPct val="150000"/>
              </a:lnSpc>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使用</a:t>
            </a:r>
            <a:r>
              <a:rPr lang="en-US" altLang="zh-CN" dirty="0">
                <a:latin typeface="Microsoft YaHei" panose="020B0503020204020204" pitchFamily="34" charset="-122"/>
                <a:ea typeface="Microsoft YaHei" panose="020B0503020204020204" pitchFamily="34" charset="-122"/>
              </a:rPr>
              <a:t>BIC</a:t>
            </a:r>
            <a:r>
              <a:rPr lang="zh-CN" altLang="en-US" dirty="0">
                <a:latin typeface="Microsoft YaHei" panose="020B0503020204020204" pitchFamily="34" charset="-122"/>
                <a:ea typeface="Microsoft YaHei" panose="020B0503020204020204" pitchFamily="34" charset="-122"/>
              </a:rPr>
              <a:t>准则选取变量</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调整</a:t>
            </a:r>
            <a:r>
              <a:rPr lang="en-US" altLang="zh-CN" dirty="0">
                <a:latin typeface="Microsoft YaHei" panose="020B0503020204020204" pitchFamily="34" charset="-122"/>
                <a:ea typeface="Microsoft YaHei" panose="020B0503020204020204" pitchFamily="34" charset="-122"/>
              </a:rPr>
              <a:t>R</a:t>
            </a:r>
            <a:r>
              <a:rPr lang="zh-CN" altLang="en-US" dirty="0">
                <a:latin typeface="Microsoft YaHei" panose="020B0503020204020204" pitchFamily="34" charset="-122"/>
                <a:ea typeface="Microsoft YaHei" panose="020B0503020204020204" pitchFamily="34" charset="-122"/>
              </a:rPr>
              <a:t>方值为</a:t>
            </a:r>
            <a:r>
              <a:rPr lang="en-US" altLang="zh-CN" dirty="0">
                <a:latin typeface="Microsoft YaHei" panose="020B0503020204020204" pitchFamily="34" charset="-122"/>
                <a:ea typeface="Microsoft YaHei" panose="020B0503020204020204" pitchFamily="34" charset="-122"/>
              </a:rPr>
              <a:t>0.34</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对数线性回归模型的系数基本含义：在控制其他自变量不变的条件下，某个自变量每变化</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个单位，导致的薪资变化的比例</a:t>
            </a:r>
            <a:endParaRPr lang="en-US" altLang="zh-CN" dirty="0">
              <a:latin typeface="Microsoft YaHei" panose="020B0503020204020204" pitchFamily="34" charset="-122"/>
              <a:ea typeface="Microsoft YaHei" panose="020B0503020204020204" pitchFamily="34" charset="-122"/>
            </a:endParaRPr>
          </a:p>
        </p:txBody>
      </p:sp>
      <p:graphicFrame>
        <p:nvGraphicFramePr>
          <p:cNvPr id="5" name="Table 4">
            <a:extLst>
              <a:ext uri="{FF2B5EF4-FFF2-40B4-BE49-F238E27FC236}">
                <a16:creationId xmlns:a16="http://schemas.microsoft.com/office/drawing/2014/main" id="{C19401B6-CD3F-7041-B611-18E7386EB899}"/>
              </a:ext>
            </a:extLst>
          </p:cNvPr>
          <p:cNvGraphicFramePr>
            <a:graphicFrameLocks noGrp="1"/>
          </p:cNvGraphicFramePr>
          <p:nvPr>
            <p:extLst>
              <p:ext uri="{D42A27DB-BD31-4B8C-83A1-F6EECF244321}">
                <p14:modId xmlns:p14="http://schemas.microsoft.com/office/powerpoint/2010/main" val="549003577"/>
              </p:ext>
            </p:extLst>
          </p:nvPr>
        </p:nvGraphicFramePr>
        <p:xfrm>
          <a:off x="1095824" y="1099471"/>
          <a:ext cx="6922960" cy="51480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581805057"/>
                    </a:ext>
                  </a:extLst>
                </a:gridCol>
                <a:gridCol w="1493838">
                  <a:extLst>
                    <a:ext uri="{9D8B030D-6E8A-4147-A177-3AD203B41FA5}">
                      <a16:colId xmlns:a16="http://schemas.microsoft.com/office/drawing/2014/main" val="3149489780"/>
                    </a:ext>
                  </a:extLst>
                </a:gridCol>
                <a:gridCol w="961201">
                  <a:extLst>
                    <a:ext uri="{9D8B030D-6E8A-4147-A177-3AD203B41FA5}">
                      <a16:colId xmlns:a16="http://schemas.microsoft.com/office/drawing/2014/main" val="886587150"/>
                    </a:ext>
                  </a:extLst>
                </a:gridCol>
                <a:gridCol w="1150706">
                  <a:extLst>
                    <a:ext uri="{9D8B030D-6E8A-4147-A177-3AD203B41FA5}">
                      <a16:colId xmlns:a16="http://schemas.microsoft.com/office/drawing/2014/main" val="3766410851"/>
                    </a:ext>
                  </a:extLst>
                </a:gridCol>
                <a:gridCol w="883577">
                  <a:extLst>
                    <a:ext uri="{9D8B030D-6E8A-4147-A177-3AD203B41FA5}">
                      <a16:colId xmlns:a16="http://schemas.microsoft.com/office/drawing/2014/main" val="3224937156"/>
                    </a:ext>
                  </a:extLst>
                </a:gridCol>
                <a:gridCol w="960438">
                  <a:extLst>
                    <a:ext uri="{9D8B030D-6E8A-4147-A177-3AD203B41FA5}">
                      <a16:colId xmlns:a16="http://schemas.microsoft.com/office/drawing/2014/main" val="3412476851"/>
                    </a:ext>
                  </a:extLst>
                </a:gridCol>
              </a:tblGrid>
              <a:tr h="396000">
                <a:tc gridSpan="2">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变量</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hMerge="1">
                  <a:txBody>
                    <a:bodyPr/>
                    <a:lstStyle/>
                    <a:p>
                      <a:endParaRPr lang="en-CN"/>
                    </a:p>
                  </a:txBody>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取值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回归系数</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en-US" sz="1400" b="1" u="none" strike="noStrike" dirty="0">
                          <a:solidFill>
                            <a:schemeClr val="bg1"/>
                          </a:solidFill>
                          <a:effectLst/>
                          <a:latin typeface="Microsoft YaHei" panose="020B0503020204020204" pitchFamily="34" charset="-122"/>
                          <a:ea typeface="Microsoft YaHei" panose="020B0503020204020204" pitchFamily="34" charset="-122"/>
                        </a:rPr>
                        <a:t>p</a:t>
                      </a:r>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显著性水平</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extLst>
                  <a:ext uri="{0D108BD9-81ED-4DB2-BD59-A6C34878D82A}">
                    <a16:rowId xmlns:a16="http://schemas.microsoft.com/office/drawing/2014/main" val="4049386235"/>
                  </a:ext>
                </a:extLst>
              </a:tr>
              <a:tr h="396000">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是否掌握</a:t>
                      </a:r>
                      <a:r>
                        <a:rPr lang="en-US" sz="1400" u="none" strike="noStrike" dirty="0">
                          <a:effectLst/>
                          <a:latin typeface="Microsoft YaHei" panose="020B0503020204020204" pitchFamily="34" charset="-122"/>
                          <a:ea typeface="Microsoft YaHei" panose="020B0503020204020204" pitchFamily="34" charset="-122"/>
                        </a:rPr>
                        <a:t>SPSS</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以否为基准组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0.092435</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560659319"/>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Excel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-0.117721</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640864253"/>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Python</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0.110596</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&lt;0.000</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96329768"/>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SQL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0.160374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69200711"/>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Hadoop</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0.191131</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12132549"/>
                  </a:ext>
                </a:extLst>
              </a:tr>
              <a:tr h="396000">
                <a:tc rowSpan="5">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学历要求</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以无为基准组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中专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-0.202515</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994376455"/>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高中</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-0.22388</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394034438"/>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大专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-0.116834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39412802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本科</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0.094769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70516271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研究生</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0.201863</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562736049"/>
                  </a:ext>
                </a:extLst>
              </a:tr>
              <a:tr h="396000">
                <a:tc gridSpan="3">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工作经验</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hMerge="1">
                  <a:txBody>
                    <a:bodyPr/>
                    <a:lstStyle/>
                    <a:p>
                      <a:endParaRPr lang="en-CN"/>
                    </a:p>
                  </a:txBody>
                  <a:tcPr/>
                </a:tc>
                <a:tc h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0.084348</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324732042"/>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地区</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以北上深为基准组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非北上深</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-0.371999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673378401"/>
                  </a:ext>
                </a:extLst>
              </a:tr>
            </a:tbl>
          </a:graphicData>
        </a:graphic>
      </p:graphicFrame>
    </p:spTree>
    <p:extLst>
      <p:ext uri="{BB962C8B-B14F-4D97-AF65-F5344CB8AC3E}">
        <p14:creationId xmlns:p14="http://schemas.microsoft.com/office/powerpoint/2010/main" val="394223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实例分析：系数解读</a:t>
            </a:r>
          </a:p>
        </p:txBody>
      </p:sp>
      <p:sp>
        <p:nvSpPr>
          <p:cNvPr id="14" name="Rectangle 13">
            <a:extLst>
              <a:ext uri="{FF2B5EF4-FFF2-40B4-BE49-F238E27FC236}">
                <a16:creationId xmlns:a16="http://schemas.microsoft.com/office/drawing/2014/main" id="{98AF7E6C-21FE-4C49-9F67-2DF8A80C4723}"/>
              </a:ext>
            </a:extLst>
          </p:cNvPr>
          <p:cNvSpPr/>
          <p:nvPr/>
        </p:nvSpPr>
        <p:spPr>
          <a:xfrm>
            <a:off x="8610600" y="2576298"/>
            <a:ext cx="3243380"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在控制其他因素不变的情况下，要求掌握</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的岗位，薪资平均比不要求掌握</a:t>
            </a:r>
            <a:r>
              <a:rPr lang="en-US" altLang="zh-CN" dirty="0">
                <a:latin typeface="Microsoft YaHei" panose="020B0503020204020204" pitchFamily="34" charset="-122"/>
                <a:ea typeface="Microsoft YaHei" panose="020B0503020204020204" pitchFamily="34" charset="-122"/>
              </a:rPr>
              <a:t>Python</a:t>
            </a:r>
            <a:r>
              <a:rPr lang="zh-CN" altLang="en-US" dirty="0">
                <a:latin typeface="Microsoft YaHei" panose="020B0503020204020204" pitchFamily="34" charset="-122"/>
                <a:ea typeface="Microsoft YaHei" panose="020B0503020204020204" pitchFamily="34" charset="-122"/>
              </a:rPr>
              <a:t>的岗位高出</a:t>
            </a:r>
            <a:r>
              <a:rPr lang="en-US" altLang="zh-CN" dirty="0">
                <a:latin typeface="Microsoft YaHei" panose="020B0503020204020204" pitchFamily="34" charset="-122"/>
                <a:ea typeface="Microsoft YaHei" panose="020B0503020204020204" pitchFamily="34" charset="-122"/>
              </a:rPr>
              <a:t>11.06%</a:t>
            </a:r>
            <a:r>
              <a:rPr lang="zh-CN" altLang="en-US" dirty="0">
                <a:latin typeface="Microsoft YaHei" panose="020B0503020204020204" pitchFamily="34" charset="-122"/>
                <a:ea typeface="Microsoft YaHei" panose="020B0503020204020204" pitchFamily="34" charset="-122"/>
              </a:rPr>
              <a:t>。 </a:t>
            </a:r>
          </a:p>
        </p:txBody>
      </p:sp>
      <p:graphicFrame>
        <p:nvGraphicFramePr>
          <p:cNvPr id="5" name="Table 4">
            <a:extLst>
              <a:ext uri="{FF2B5EF4-FFF2-40B4-BE49-F238E27FC236}">
                <a16:creationId xmlns:a16="http://schemas.microsoft.com/office/drawing/2014/main" id="{C19401B6-CD3F-7041-B611-18E7386EB899}"/>
              </a:ext>
            </a:extLst>
          </p:cNvPr>
          <p:cNvGraphicFramePr>
            <a:graphicFrameLocks noGrp="1"/>
          </p:cNvGraphicFramePr>
          <p:nvPr>
            <p:extLst>
              <p:ext uri="{D42A27DB-BD31-4B8C-83A1-F6EECF244321}">
                <p14:modId xmlns:p14="http://schemas.microsoft.com/office/powerpoint/2010/main" val="3038532879"/>
              </p:ext>
            </p:extLst>
          </p:nvPr>
        </p:nvGraphicFramePr>
        <p:xfrm>
          <a:off x="1095824" y="1099471"/>
          <a:ext cx="6922960" cy="51480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581805057"/>
                    </a:ext>
                  </a:extLst>
                </a:gridCol>
                <a:gridCol w="1493838">
                  <a:extLst>
                    <a:ext uri="{9D8B030D-6E8A-4147-A177-3AD203B41FA5}">
                      <a16:colId xmlns:a16="http://schemas.microsoft.com/office/drawing/2014/main" val="3149489780"/>
                    </a:ext>
                  </a:extLst>
                </a:gridCol>
                <a:gridCol w="961201">
                  <a:extLst>
                    <a:ext uri="{9D8B030D-6E8A-4147-A177-3AD203B41FA5}">
                      <a16:colId xmlns:a16="http://schemas.microsoft.com/office/drawing/2014/main" val="886587150"/>
                    </a:ext>
                  </a:extLst>
                </a:gridCol>
                <a:gridCol w="1150706">
                  <a:extLst>
                    <a:ext uri="{9D8B030D-6E8A-4147-A177-3AD203B41FA5}">
                      <a16:colId xmlns:a16="http://schemas.microsoft.com/office/drawing/2014/main" val="3766410851"/>
                    </a:ext>
                  </a:extLst>
                </a:gridCol>
                <a:gridCol w="883577">
                  <a:extLst>
                    <a:ext uri="{9D8B030D-6E8A-4147-A177-3AD203B41FA5}">
                      <a16:colId xmlns:a16="http://schemas.microsoft.com/office/drawing/2014/main" val="3224937156"/>
                    </a:ext>
                  </a:extLst>
                </a:gridCol>
                <a:gridCol w="960438">
                  <a:extLst>
                    <a:ext uri="{9D8B030D-6E8A-4147-A177-3AD203B41FA5}">
                      <a16:colId xmlns:a16="http://schemas.microsoft.com/office/drawing/2014/main" val="3412476851"/>
                    </a:ext>
                  </a:extLst>
                </a:gridCol>
              </a:tblGrid>
              <a:tr h="396000">
                <a:tc gridSpan="2">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变量</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hMerge="1">
                  <a:txBody>
                    <a:bodyPr/>
                    <a:lstStyle/>
                    <a:p>
                      <a:endParaRPr lang="en-CN"/>
                    </a:p>
                  </a:txBody>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取值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回归系数</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en-US" sz="1400" b="1" u="none" strike="noStrike" dirty="0">
                          <a:solidFill>
                            <a:schemeClr val="bg1"/>
                          </a:solidFill>
                          <a:effectLst/>
                          <a:latin typeface="Microsoft YaHei" panose="020B0503020204020204" pitchFamily="34" charset="-122"/>
                          <a:ea typeface="Microsoft YaHei" panose="020B0503020204020204" pitchFamily="34" charset="-122"/>
                        </a:rPr>
                        <a:t>p</a:t>
                      </a:r>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显著性水平</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extLst>
                  <a:ext uri="{0D108BD9-81ED-4DB2-BD59-A6C34878D82A}">
                    <a16:rowId xmlns:a16="http://schemas.microsoft.com/office/drawing/2014/main" val="4049386235"/>
                  </a:ext>
                </a:extLst>
              </a:tr>
              <a:tr h="396000">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是否掌握</a:t>
                      </a:r>
                      <a:r>
                        <a:rPr lang="en-US" sz="1400" u="none" strike="noStrike" dirty="0">
                          <a:effectLst/>
                          <a:latin typeface="Microsoft YaHei" panose="020B0503020204020204" pitchFamily="34" charset="-122"/>
                          <a:ea typeface="Microsoft YaHei" panose="020B0503020204020204" pitchFamily="34" charset="-122"/>
                        </a:rPr>
                        <a:t>SPSS</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以否为基准组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0.092435</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560659319"/>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Excel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-0.117721</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640864253"/>
                  </a:ext>
                </a:extLst>
              </a:tr>
              <a:tr h="396000">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是否掌握</a:t>
                      </a:r>
                      <a:r>
                        <a:rPr lang="en-US" sz="1400" u="none" strike="noStrike" dirty="0">
                          <a:effectLst/>
                          <a:latin typeface="Microsoft YaHei" panose="020B0503020204020204" pitchFamily="34" charset="-122"/>
                          <a:ea typeface="Microsoft YaHei" panose="020B0503020204020204" pitchFamily="34" charset="-122"/>
                        </a:rPr>
                        <a:t>Python</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vMerge="1">
                  <a:txBody>
                    <a:bodyPr/>
                    <a:lstStyle/>
                    <a:p>
                      <a:endParaRPr lang="en-CN"/>
                    </a:p>
                  </a:txBody>
                  <a:tcPr/>
                </a:tc>
                <a:tc v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0.110596</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&lt;0.000</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extLst>
                  <a:ext uri="{0D108BD9-81ED-4DB2-BD59-A6C34878D82A}">
                    <a16:rowId xmlns:a16="http://schemas.microsoft.com/office/drawing/2014/main" val="3096329768"/>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SQL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0.160374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69200711"/>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Hadoop</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0.191131</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12132549"/>
                  </a:ext>
                </a:extLst>
              </a:tr>
              <a:tr h="396000">
                <a:tc rowSpan="5">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学历要求</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以无为基准组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中专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-0.202515</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994376455"/>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高中</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-0.22388</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394034438"/>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大专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-0.116834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39412802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本科</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0.094769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70516271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研究生</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0.201863</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562736049"/>
                  </a:ext>
                </a:extLst>
              </a:tr>
              <a:tr h="396000">
                <a:tc gridSpan="3">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工作经验</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hMerge="1">
                  <a:txBody>
                    <a:bodyPr/>
                    <a:lstStyle/>
                    <a:p>
                      <a:endParaRPr lang="en-CN"/>
                    </a:p>
                  </a:txBody>
                  <a:tcPr/>
                </a:tc>
                <a:tc h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0.084348</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extLst>
                  <a:ext uri="{0D108BD9-81ED-4DB2-BD59-A6C34878D82A}">
                    <a16:rowId xmlns:a16="http://schemas.microsoft.com/office/drawing/2014/main" val="2324732042"/>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地区</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以北上深为基准组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非北上深</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-0.371999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673378401"/>
                  </a:ext>
                </a:extLst>
              </a:tr>
            </a:tbl>
          </a:graphicData>
        </a:graphic>
      </p:graphicFrame>
      <p:sp>
        <p:nvSpPr>
          <p:cNvPr id="6" name="矩形 10">
            <a:extLst>
              <a:ext uri="{FF2B5EF4-FFF2-40B4-BE49-F238E27FC236}">
                <a16:creationId xmlns:a16="http://schemas.microsoft.com/office/drawing/2014/main" id="{1B8C6909-CB21-4A4F-BC74-23216E5E39C5}"/>
              </a:ext>
            </a:extLst>
          </p:cNvPr>
          <p:cNvSpPr/>
          <p:nvPr/>
        </p:nvSpPr>
        <p:spPr>
          <a:xfrm>
            <a:off x="8898674" y="2126298"/>
            <a:ext cx="1594913" cy="450000"/>
          </a:xfrm>
          <a:prstGeom prst="rect">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7" name="Rectangle 6">
            <a:extLst>
              <a:ext uri="{FF2B5EF4-FFF2-40B4-BE49-F238E27FC236}">
                <a16:creationId xmlns:a16="http://schemas.microsoft.com/office/drawing/2014/main" id="{0F5D9F8C-2191-114B-8EE6-497D9B6AC5C7}"/>
              </a:ext>
            </a:extLst>
          </p:cNvPr>
          <p:cNvSpPr/>
          <p:nvPr/>
        </p:nvSpPr>
        <p:spPr>
          <a:xfrm>
            <a:off x="9090836" y="2151243"/>
            <a:ext cx="1210588" cy="400110"/>
          </a:xfrm>
          <a:prstGeom prst="rect">
            <a:avLst/>
          </a:prstGeom>
        </p:spPr>
        <p:txBody>
          <a:bodyPr wrap="none">
            <a:spAutoFit/>
          </a:bodyPr>
          <a:lstStyle/>
          <a:p>
            <a:r>
              <a:rPr lang="en-US" sz="2000" b="1" dirty="0" err="1">
                <a:solidFill>
                  <a:schemeClr val="bg1"/>
                </a:solidFill>
                <a:latin typeface="Microsoft YaHei" panose="020B0503020204020204" pitchFamily="34" charset="-122"/>
                <a:ea typeface="Microsoft YaHei" panose="020B0503020204020204" pitchFamily="34" charset="-122"/>
              </a:rPr>
              <a:t>软件掌握</a:t>
            </a:r>
            <a:endParaRPr lang="en-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6662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实例分析：系数解读</a:t>
            </a:r>
          </a:p>
        </p:txBody>
      </p:sp>
      <p:sp>
        <p:nvSpPr>
          <p:cNvPr id="14" name="Rectangle 13">
            <a:extLst>
              <a:ext uri="{FF2B5EF4-FFF2-40B4-BE49-F238E27FC236}">
                <a16:creationId xmlns:a16="http://schemas.microsoft.com/office/drawing/2014/main" id="{98AF7E6C-21FE-4C49-9F67-2DF8A80C4723}"/>
              </a:ext>
            </a:extLst>
          </p:cNvPr>
          <p:cNvSpPr/>
          <p:nvPr/>
        </p:nvSpPr>
        <p:spPr>
          <a:xfrm>
            <a:off x="8610600" y="2576298"/>
            <a:ext cx="3243380" cy="1705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在控制其他因素不变的情况下，学历要求为研究生的岗位薪资平均比无学历要求的岗位搞</a:t>
            </a:r>
            <a:r>
              <a:rPr lang="en-US" altLang="zh-CN" dirty="0">
                <a:latin typeface="Microsoft YaHei" panose="020B0503020204020204" pitchFamily="34" charset="-122"/>
                <a:ea typeface="Microsoft YaHei" panose="020B0503020204020204" pitchFamily="34" charset="-122"/>
              </a:rPr>
              <a:t>20.19%</a:t>
            </a:r>
            <a:r>
              <a:rPr lang="zh-CN" altLang="en-US" dirty="0">
                <a:latin typeface="Microsoft YaHei" panose="020B0503020204020204" pitchFamily="34" charset="-122"/>
                <a:ea typeface="Microsoft YaHei" panose="020B0503020204020204" pitchFamily="34" charset="-122"/>
              </a:rPr>
              <a:t>。</a:t>
            </a:r>
          </a:p>
        </p:txBody>
      </p:sp>
      <p:graphicFrame>
        <p:nvGraphicFramePr>
          <p:cNvPr id="5" name="Table 4">
            <a:extLst>
              <a:ext uri="{FF2B5EF4-FFF2-40B4-BE49-F238E27FC236}">
                <a16:creationId xmlns:a16="http://schemas.microsoft.com/office/drawing/2014/main" id="{C19401B6-CD3F-7041-B611-18E7386EB899}"/>
              </a:ext>
            </a:extLst>
          </p:cNvPr>
          <p:cNvGraphicFramePr>
            <a:graphicFrameLocks noGrp="1"/>
          </p:cNvGraphicFramePr>
          <p:nvPr>
            <p:extLst>
              <p:ext uri="{D42A27DB-BD31-4B8C-83A1-F6EECF244321}">
                <p14:modId xmlns:p14="http://schemas.microsoft.com/office/powerpoint/2010/main" val="3451078487"/>
              </p:ext>
            </p:extLst>
          </p:nvPr>
        </p:nvGraphicFramePr>
        <p:xfrm>
          <a:off x="1095824" y="1099471"/>
          <a:ext cx="6922960" cy="51480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581805057"/>
                    </a:ext>
                  </a:extLst>
                </a:gridCol>
                <a:gridCol w="1493838">
                  <a:extLst>
                    <a:ext uri="{9D8B030D-6E8A-4147-A177-3AD203B41FA5}">
                      <a16:colId xmlns:a16="http://schemas.microsoft.com/office/drawing/2014/main" val="3149489780"/>
                    </a:ext>
                  </a:extLst>
                </a:gridCol>
                <a:gridCol w="961201">
                  <a:extLst>
                    <a:ext uri="{9D8B030D-6E8A-4147-A177-3AD203B41FA5}">
                      <a16:colId xmlns:a16="http://schemas.microsoft.com/office/drawing/2014/main" val="886587150"/>
                    </a:ext>
                  </a:extLst>
                </a:gridCol>
                <a:gridCol w="1150706">
                  <a:extLst>
                    <a:ext uri="{9D8B030D-6E8A-4147-A177-3AD203B41FA5}">
                      <a16:colId xmlns:a16="http://schemas.microsoft.com/office/drawing/2014/main" val="3766410851"/>
                    </a:ext>
                  </a:extLst>
                </a:gridCol>
                <a:gridCol w="883577">
                  <a:extLst>
                    <a:ext uri="{9D8B030D-6E8A-4147-A177-3AD203B41FA5}">
                      <a16:colId xmlns:a16="http://schemas.microsoft.com/office/drawing/2014/main" val="3224937156"/>
                    </a:ext>
                  </a:extLst>
                </a:gridCol>
                <a:gridCol w="960438">
                  <a:extLst>
                    <a:ext uri="{9D8B030D-6E8A-4147-A177-3AD203B41FA5}">
                      <a16:colId xmlns:a16="http://schemas.microsoft.com/office/drawing/2014/main" val="3412476851"/>
                    </a:ext>
                  </a:extLst>
                </a:gridCol>
              </a:tblGrid>
              <a:tr h="396000">
                <a:tc gridSpan="2">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变量</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hMerge="1">
                  <a:txBody>
                    <a:bodyPr/>
                    <a:lstStyle/>
                    <a:p>
                      <a:endParaRPr lang="en-CN"/>
                    </a:p>
                  </a:txBody>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取值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回归系数</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en-US" sz="1400" b="1" u="none" strike="noStrike" dirty="0">
                          <a:solidFill>
                            <a:schemeClr val="bg1"/>
                          </a:solidFill>
                          <a:effectLst/>
                          <a:latin typeface="Microsoft YaHei" panose="020B0503020204020204" pitchFamily="34" charset="-122"/>
                          <a:ea typeface="Microsoft YaHei" panose="020B0503020204020204" pitchFamily="34" charset="-122"/>
                        </a:rPr>
                        <a:t>p</a:t>
                      </a:r>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显著性水平</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extLst>
                  <a:ext uri="{0D108BD9-81ED-4DB2-BD59-A6C34878D82A}">
                    <a16:rowId xmlns:a16="http://schemas.microsoft.com/office/drawing/2014/main" val="4049386235"/>
                  </a:ext>
                </a:extLst>
              </a:tr>
              <a:tr h="396000">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是否掌握</a:t>
                      </a:r>
                      <a:r>
                        <a:rPr lang="en-US" sz="1400" u="none" strike="noStrike" dirty="0">
                          <a:effectLst/>
                          <a:latin typeface="Microsoft YaHei" panose="020B0503020204020204" pitchFamily="34" charset="-122"/>
                          <a:ea typeface="Microsoft YaHei" panose="020B0503020204020204" pitchFamily="34" charset="-122"/>
                        </a:rPr>
                        <a:t>SPSS</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以否为基准组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0.092435</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560659319"/>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Excel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-0.117721</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640864253"/>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Python</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0.110596</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&lt;0.000</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96329768"/>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SQL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0.160374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69200711"/>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Hadoop</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0.191131</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12132549"/>
                  </a:ext>
                </a:extLst>
              </a:tr>
              <a:tr h="396000">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学历要求</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以无为基准组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中专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-0.202515</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994376455"/>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高中</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-0.22388</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394034438"/>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大专</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-0.116834</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extLst>
                  <a:ext uri="{0D108BD9-81ED-4DB2-BD59-A6C34878D82A}">
                    <a16:rowId xmlns:a16="http://schemas.microsoft.com/office/drawing/2014/main" val="339412802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本科</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0.094769</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extLst>
                  <a:ext uri="{0D108BD9-81ED-4DB2-BD59-A6C34878D82A}">
                    <a16:rowId xmlns:a16="http://schemas.microsoft.com/office/drawing/2014/main" val="70516271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研究生</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0.201863</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extLst>
                  <a:ext uri="{0D108BD9-81ED-4DB2-BD59-A6C34878D82A}">
                    <a16:rowId xmlns:a16="http://schemas.microsoft.com/office/drawing/2014/main" val="2562736049"/>
                  </a:ext>
                </a:extLst>
              </a:tr>
              <a:tr h="396000">
                <a:tc gridSpan="3">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工作经验</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hMerge="1">
                  <a:txBody>
                    <a:bodyPr/>
                    <a:lstStyle/>
                    <a:p>
                      <a:endParaRPr lang="en-CN"/>
                    </a:p>
                  </a:txBody>
                  <a:tcPr/>
                </a:tc>
                <a:tc h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0.084348</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EBEFF7"/>
                    </a:solidFill>
                  </a:tcPr>
                </a:tc>
                <a:extLst>
                  <a:ext uri="{0D108BD9-81ED-4DB2-BD59-A6C34878D82A}">
                    <a16:rowId xmlns:a16="http://schemas.microsoft.com/office/drawing/2014/main" val="2324732042"/>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地区</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以北上深为基准组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非北上深</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-0.371999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673378401"/>
                  </a:ext>
                </a:extLst>
              </a:tr>
            </a:tbl>
          </a:graphicData>
        </a:graphic>
      </p:graphicFrame>
      <p:sp>
        <p:nvSpPr>
          <p:cNvPr id="6" name="矩形 10">
            <a:extLst>
              <a:ext uri="{FF2B5EF4-FFF2-40B4-BE49-F238E27FC236}">
                <a16:creationId xmlns:a16="http://schemas.microsoft.com/office/drawing/2014/main" id="{1B8C6909-CB21-4A4F-BC74-23216E5E39C5}"/>
              </a:ext>
            </a:extLst>
          </p:cNvPr>
          <p:cNvSpPr/>
          <p:nvPr/>
        </p:nvSpPr>
        <p:spPr>
          <a:xfrm>
            <a:off x="8898674" y="2126298"/>
            <a:ext cx="1594913" cy="450000"/>
          </a:xfrm>
          <a:prstGeom prst="rect">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7" name="Rectangle 6">
            <a:extLst>
              <a:ext uri="{FF2B5EF4-FFF2-40B4-BE49-F238E27FC236}">
                <a16:creationId xmlns:a16="http://schemas.microsoft.com/office/drawing/2014/main" id="{0F5D9F8C-2191-114B-8EE6-497D9B6AC5C7}"/>
              </a:ext>
            </a:extLst>
          </p:cNvPr>
          <p:cNvSpPr/>
          <p:nvPr/>
        </p:nvSpPr>
        <p:spPr>
          <a:xfrm>
            <a:off x="9090836" y="2151243"/>
            <a:ext cx="1210588" cy="400110"/>
          </a:xfrm>
          <a:prstGeom prst="rect">
            <a:avLst/>
          </a:prstGeom>
        </p:spPr>
        <p:txBody>
          <a:bodyPr wrap="none">
            <a:spAutoFit/>
          </a:bodyPr>
          <a:lstStyle/>
          <a:p>
            <a:r>
              <a:rPr lang="en-US" sz="2000" b="1" dirty="0" err="1">
                <a:solidFill>
                  <a:schemeClr val="bg1"/>
                </a:solidFill>
                <a:latin typeface="Microsoft YaHei" panose="020B0503020204020204" pitchFamily="34" charset="-122"/>
                <a:ea typeface="Microsoft YaHei" panose="020B0503020204020204" pitchFamily="34" charset="-122"/>
              </a:rPr>
              <a:t>学历要求</a:t>
            </a:r>
            <a:endParaRPr lang="en-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75003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实例分析：系数解读</a:t>
            </a:r>
          </a:p>
        </p:txBody>
      </p:sp>
      <p:sp>
        <p:nvSpPr>
          <p:cNvPr id="14" name="Rectangle 13">
            <a:extLst>
              <a:ext uri="{FF2B5EF4-FFF2-40B4-BE49-F238E27FC236}">
                <a16:creationId xmlns:a16="http://schemas.microsoft.com/office/drawing/2014/main" id="{98AF7E6C-21FE-4C49-9F67-2DF8A80C4723}"/>
              </a:ext>
            </a:extLst>
          </p:cNvPr>
          <p:cNvSpPr/>
          <p:nvPr/>
        </p:nvSpPr>
        <p:spPr>
          <a:xfrm>
            <a:off x="8610600" y="2576298"/>
            <a:ext cx="3243380" cy="212090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在控制其他因素不变的情况下，对数据分析人员的工作经验年限要求每多一年，相应岗位的薪资就平均高出</a:t>
            </a:r>
            <a:r>
              <a:rPr lang="en-US" altLang="zh-CN" dirty="0">
                <a:latin typeface="Microsoft YaHei" panose="020B0503020204020204" pitchFamily="34" charset="-122"/>
                <a:ea typeface="Microsoft YaHei" panose="020B0503020204020204" pitchFamily="34" charset="-122"/>
              </a:rPr>
              <a:t>8.4%</a:t>
            </a:r>
            <a:r>
              <a:rPr lang="zh-CN" altLang="en-US" dirty="0">
                <a:latin typeface="Microsoft YaHei" panose="020B0503020204020204" pitchFamily="34" charset="-122"/>
                <a:ea typeface="Microsoft YaHei" panose="020B0503020204020204" pitchFamily="34" charset="-122"/>
              </a:rPr>
              <a:t>。</a:t>
            </a:r>
          </a:p>
        </p:txBody>
      </p:sp>
      <p:graphicFrame>
        <p:nvGraphicFramePr>
          <p:cNvPr id="5" name="Table 4">
            <a:extLst>
              <a:ext uri="{FF2B5EF4-FFF2-40B4-BE49-F238E27FC236}">
                <a16:creationId xmlns:a16="http://schemas.microsoft.com/office/drawing/2014/main" id="{C19401B6-CD3F-7041-B611-18E7386EB899}"/>
              </a:ext>
            </a:extLst>
          </p:cNvPr>
          <p:cNvGraphicFramePr>
            <a:graphicFrameLocks noGrp="1"/>
          </p:cNvGraphicFramePr>
          <p:nvPr>
            <p:extLst>
              <p:ext uri="{D42A27DB-BD31-4B8C-83A1-F6EECF244321}">
                <p14:modId xmlns:p14="http://schemas.microsoft.com/office/powerpoint/2010/main" val="193698199"/>
              </p:ext>
            </p:extLst>
          </p:nvPr>
        </p:nvGraphicFramePr>
        <p:xfrm>
          <a:off x="1095824" y="1099471"/>
          <a:ext cx="6922960" cy="51480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581805057"/>
                    </a:ext>
                  </a:extLst>
                </a:gridCol>
                <a:gridCol w="1493838">
                  <a:extLst>
                    <a:ext uri="{9D8B030D-6E8A-4147-A177-3AD203B41FA5}">
                      <a16:colId xmlns:a16="http://schemas.microsoft.com/office/drawing/2014/main" val="3149489780"/>
                    </a:ext>
                  </a:extLst>
                </a:gridCol>
                <a:gridCol w="961201">
                  <a:extLst>
                    <a:ext uri="{9D8B030D-6E8A-4147-A177-3AD203B41FA5}">
                      <a16:colId xmlns:a16="http://schemas.microsoft.com/office/drawing/2014/main" val="886587150"/>
                    </a:ext>
                  </a:extLst>
                </a:gridCol>
                <a:gridCol w="1150706">
                  <a:extLst>
                    <a:ext uri="{9D8B030D-6E8A-4147-A177-3AD203B41FA5}">
                      <a16:colId xmlns:a16="http://schemas.microsoft.com/office/drawing/2014/main" val="3766410851"/>
                    </a:ext>
                  </a:extLst>
                </a:gridCol>
                <a:gridCol w="883577">
                  <a:extLst>
                    <a:ext uri="{9D8B030D-6E8A-4147-A177-3AD203B41FA5}">
                      <a16:colId xmlns:a16="http://schemas.microsoft.com/office/drawing/2014/main" val="3224937156"/>
                    </a:ext>
                  </a:extLst>
                </a:gridCol>
                <a:gridCol w="960438">
                  <a:extLst>
                    <a:ext uri="{9D8B030D-6E8A-4147-A177-3AD203B41FA5}">
                      <a16:colId xmlns:a16="http://schemas.microsoft.com/office/drawing/2014/main" val="3412476851"/>
                    </a:ext>
                  </a:extLst>
                </a:gridCol>
              </a:tblGrid>
              <a:tr h="396000">
                <a:tc gridSpan="2">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变量</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hMerge="1">
                  <a:txBody>
                    <a:bodyPr/>
                    <a:lstStyle/>
                    <a:p>
                      <a:endParaRPr lang="en-CN"/>
                    </a:p>
                  </a:txBody>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取值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回归系数</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en-US" sz="1400" b="1" u="none" strike="noStrike" dirty="0">
                          <a:solidFill>
                            <a:schemeClr val="bg1"/>
                          </a:solidFill>
                          <a:effectLst/>
                          <a:latin typeface="Microsoft YaHei" panose="020B0503020204020204" pitchFamily="34" charset="-122"/>
                          <a:ea typeface="Microsoft YaHei" panose="020B0503020204020204" pitchFamily="34" charset="-122"/>
                        </a:rPr>
                        <a:t>p</a:t>
                      </a:r>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值</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tc>
                  <a:txBody>
                    <a:bodyPr/>
                    <a:lstStyle/>
                    <a:p>
                      <a:pPr algn="ctr" fontAlgn="b"/>
                      <a:r>
                        <a:rPr lang="zh-CN" altLang="en-US" sz="1400" b="1" u="none" strike="noStrike" dirty="0">
                          <a:solidFill>
                            <a:schemeClr val="bg1"/>
                          </a:solidFill>
                          <a:effectLst/>
                          <a:latin typeface="Microsoft YaHei" panose="020B0503020204020204" pitchFamily="34" charset="-122"/>
                          <a:ea typeface="Microsoft YaHei" panose="020B0503020204020204" pitchFamily="34" charset="-122"/>
                        </a:rPr>
                        <a:t>显著性水平</a:t>
                      </a:r>
                      <a:endPar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335899"/>
                    </a:solidFill>
                  </a:tcPr>
                </a:tc>
                <a:extLst>
                  <a:ext uri="{0D108BD9-81ED-4DB2-BD59-A6C34878D82A}">
                    <a16:rowId xmlns:a16="http://schemas.microsoft.com/office/drawing/2014/main" val="4049386235"/>
                  </a:ext>
                </a:extLst>
              </a:tr>
              <a:tr h="396000">
                <a:tc>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是否掌握</a:t>
                      </a:r>
                      <a:r>
                        <a:rPr lang="en-US" sz="1400" u="none" strike="noStrike" dirty="0">
                          <a:effectLst/>
                          <a:latin typeface="Microsoft YaHei" panose="020B0503020204020204" pitchFamily="34" charset="-122"/>
                          <a:ea typeface="Microsoft YaHei" panose="020B0503020204020204" pitchFamily="34" charset="-122"/>
                        </a:rPr>
                        <a:t>SPSS</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以否为基准组</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是</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0.092435</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560659319"/>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Excel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-0.117721</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640864253"/>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Python</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0.110596</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&lt;0.000</a:t>
                      </a:r>
                      <a:endParaRPr 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096329768"/>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SQL</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0.160374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769200711"/>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是否掌握</a:t>
                      </a:r>
                      <a:r>
                        <a:rPr lang="en-US" sz="1400" u="none" strike="noStrike">
                          <a:effectLst/>
                          <a:latin typeface="Microsoft YaHei" panose="020B0503020204020204" pitchFamily="34" charset="-122"/>
                          <a:ea typeface="Microsoft YaHei" panose="020B0503020204020204" pitchFamily="34" charset="-122"/>
                        </a:rPr>
                        <a:t>Hadoop</a:t>
                      </a:r>
                      <a:endParaRPr 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vMerge="1">
                  <a:txBody>
                    <a:bodyPr/>
                    <a:lstStyle/>
                    <a:p>
                      <a:endParaRPr lang="en-CN"/>
                    </a:p>
                  </a:txBody>
                  <a:tcPr/>
                </a:tc>
                <a:tc vMerge="1">
                  <a:txBody>
                    <a:bodyPr/>
                    <a:lstStyle/>
                    <a:p>
                      <a:endParaRPr lang="en-CN"/>
                    </a:p>
                  </a:txBody>
                  <a:tcP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0.191131</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12132549"/>
                  </a:ext>
                </a:extLst>
              </a:tr>
              <a:tr h="396000">
                <a:tc rowSpan="5">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学历要求</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rowSpan="5">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以无为基准组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中专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-0.202515</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994376455"/>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高中</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-0.22388</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1394034438"/>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大专</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-0.116834</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39412802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本科</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0.094769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705162717"/>
                  </a:ext>
                </a:extLst>
              </a:tr>
              <a:tr h="396000">
                <a:tc vMerge="1">
                  <a:txBody>
                    <a:bodyPr/>
                    <a:lstStyle/>
                    <a:p>
                      <a:endParaRPr lang="en-CN"/>
                    </a:p>
                  </a:txBody>
                  <a:tcPr/>
                </a:tc>
                <a:tc vMerge="1">
                  <a:txBody>
                    <a:bodyPr/>
                    <a:lstStyle/>
                    <a:p>
                      <a:endParaRPr lang="en-CN"/>
                    </a:p>
                  </a:txBody>
                  <a:tcP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研究生</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0.201863</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562736049"/>
                  </a:ext>
                </a:extLst>
              </a:tr>
              <a:tr h="396000">
                <a:tc gridSpan="3">
                  <a:txBody>
                    <a:bodyPr/>
                    <a:lstStyle/>
                    <a:p>
                      <a:pPr algn="ctr" fontAlgn="b"/>
                      <a:r>
                        <a:rPr lang="zh-CN" altLang="en-US" sz="1400" u="none" strike="noStrike" dirty="0">
                          <a:effectLst/>
                          <a:latin typeface="Microsoft YaHei" panose="020B0503020204020204" pitchFamily="34" charset="-122"/>
                          <a:ea typeface="Microsoft YaHei" panose="020B0503020204020204" pitchFamily="34" charset="-122"/>
                        </a:rPr>
                        <a:t>工作经验</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hMerge="1">
                  <a:txBody>
                    <a:bodyPr/>
                    <a:lstStyle/>
                    <a:p>
                      <a:endParaRPr lang="en-CN"/>
                    </a:p>
                  </a:txBody>
                  <a:tcPr/>
                </a:tc>
                <a:tc hMerge="1">
                  <a:txBody>
                    <a:bodyPr/>
                    <a:lstStyle/>
                    <a:p>
                      <a:endParaRPr lang="en-CN"/>
                    </a:p>
                  </a:txBody>
                  <a:tcPr/>
                </a:tc>
                <a:tc>
                  <a:txBody>
                    <a:bodyPr/>
                    <a:lstStyle/>
                    <a:p>
                      <a:pPr algn="ctr" fontAlgn="b"/>
                      <a:r>
                        <a:rPr lang="en-US" sz="1400" u="none" strike="noStrike" dirty="0">
                          <a:effectLst/>
                          <a:latin typeface="Microsoft YaHei" panose="020B0503020204020204" pitchFamily="34" charset="-122"/>
                          <a:ea typeface="Microsoft YaHei" panose="020B0503020204020204" pitchFamily="34" charset="-122"/>
                        </a:rPr>
                        <a:t>0.084348</a:t>
                      </a:r>
                      <a:endParaRPr lang="en-US" sz="1400" b="0" i="0" u="none" strike="noStrike" dirty="0">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&lt;0.001</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solidFill>
                      <a:srgbClr val="B1C8D7"/>
                    </a:solidFill>
                  </a:tcPr>
                </a:tc>
                <a:extLst>
                  <a:ext uri="{0D108BD9-81ED-4DB2-BD59-A6C34878D82A}">
                    <a16:rowId xmlns:a16="http://schemas.microsoft.com/office/drawing/2014/main" val="2324732042"/>
                  </a:ext>
                </a:extLst>
              </a:tr>
              <a:tr h="396000">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地区</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以北上深为基准组</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zh-CN" altLang="en-US" sz="1400" u="none" strike="noStrike">
                          <a:effectLst/>
                          <a:latin typeface="Microsoft YaHei" panose="020B0503020204020204" pitchFamily="34" charset="-122"/>
                          <a:ea typeface="Microsoft YaHei" panose="020B0503020204020204" pitchFamily="34" charset="-122"/>
                        </a:rPr>
                        <a:t>非北上深</a:t>
                      </a:r>
                      <a:endParaRPr lang="zh-CN" altLang="en-US"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US" sz="1400" u="none" strike="noStrike">
                          <a:effectLst/>
                          <a:latin typeface="Microsoft YaHei" panose="020B0503020204020204" pitchFamily="34" charset="-122"/>
                          <a:ea typeface="Microsoft YaHei" panose="020B0503020204020204" pitchFamily="34" charset="-122"/>
                        </a:rPr>
                        <a:t>-0.371999</a:t>
                      </a:r>
                      <a:endParaRPr lang="en-US" sz="1400" b="0" i="0" u="none" strike="noStrike">
                        <a:solidFill>
                          <a:srgbClr val="333333"/>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a:effectLst/>
                          <a:latin typeface="Microsoft YaHei" panose="020B0503020204020204" pitchFamily="34" charset="-122"/>
                          <a:ea typeface="Microsoft YaHei" panose="020B0503020204020204" pitchFamily="34" charset="-122"/>
                        </a:rPr>
                        <a:t>&lt;0.001</a:t>
                      </a:r>
                      <a:endParaRPr lang="en-CN" sz="14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tc>
                  <a:txBody>
                    <a:bodyPr/>
                    <a:lstStyle/>
                    <a:p>
                      <a:pPr algn="ctr" fontAlgn="b"/>
                      <a:r>
                        <a:rPr lang="en-CN" sz="1400" u="none" strike="noStrike" dirty="0">
                          <a:effectLst/>
                          <a:latin typeface="Microsoft YaHei" panose="020B0503020204020204" pitchFamily="34" charset="-122"/>
                          <a:ea typeface="Microsoft YaHei" panose="020B0503020204020204" pitchFamily="34" charset="-122"/>
                        </a:rPr>
                        <a:t>***</a:t>
                      </a:r>
                      <a:endParaRPr lang="en-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3673378401"/>
                  </a:ext>
                </a:extLst>
              </a:tr>
            </a:tbl>
          </a:graphicData>
        </a:graphic>
      </p:graphicFrame>
      <p:sp>
        <p:nvSpPr>
          <p:cNvPr id="6" name="矩形 10">
            <a:extLst>
              <a:ext uri="{FF2B5EF4-FFF2-40B4-BE49-F238E27FC236}">
                <a16:creationId xmlns:a16="http://schemas.microsoft.com/office/drawing/2014/main" id="{1B8C6909-CB21-4A4F-BC74-23216E5E39C5}"/>
              </a:ext>
            </a:extLst>
          </p:cNvPr>
          <p:cNvSpPr/>
          <p:nvPr/>
        </p:nvSpPr>
        <p:spPr>
          <a:xfrm>
            <a:off x="8898674" y="2126298"/>
            <a:ext cx="1594913" cy="450000"/>
          </a:xfrm>
          <a:prstGeom prst="rect">
            <a:avLst/>
          </a:prstGeom>
          <a:solidFill>
            <a:srgbClr val="335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7" name="Rectangle 6">
            <a:extLst>
              <a:ext uri="{FF2B5EF4-FFF2-40B4-BE49-F238E27FC236}">
                <a16:creationId xmlns:a16="http://schemas.microsoft.com/office/drawing/2014/main" id="{0F5D9F8C-2191-114B-8EE6-497D9B6AC5C7}"/>
              </a:ext>
            </a:extLst>
          </p:cNvPr>
          <p:cNvSpPr/>
          <p:nvPr/>
        </p:nvSpPr>
        <p:spPr>
          <a:xfrm>
            <a:off x="9090836" y="2151243"/>
            <a:ext cx="1210588" cy="400110"/>
          </a:xfrm>
          <a:prstGeom prst="rect">
            <a:avLst/>
          </a:prstGeom>
        </p:spPr>
        <p:txBody>
          <a:bodyPr wrap="none">
            <a:spAutoFit/>
          </a:bodyPr>
          <a:lstStyle/>
          <a:p>
            <a:r>
              <a:rPr lang="en-US" sz="2000" b="1" dirty="0" err="1">
                <a:solidFill>
                  <a:schemeClr val="bg1"/>
                </a:solidFill>
                <a:latin typeface="Microsoft YaHei" panose="020B0503020204020204" pitchFamily="34" charset="-122"/>
                <a:ea typeface="Microsoft YaHei" panose="020B0503020204020204" pitchFamily="34" charset="-122"/>
              </a:rPr>
              <a:t>经验要求</a:t>
            </a:r>
            <a:endParaRPr lang="en-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5474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216AB7E1-C07F-2144-8756-EAD2872D2D7B}"/>
              </a:ext>
            </a:extLst>
          </p:cNvPr>
          <p:cNvSpPr>
            <a:spLocks noGrp="1"/>
          </p:cNvSpPr>
          <p:nvPr>
            <p:ph type="title"/>
          </p:nvPr>
        </p:nvSpPr>
        <p:spPr>
          <a:xfrm>
            <a:off x="1095824" y="72000"/>
            <a:ext cx="10257975" cy="914400"/>
          </a:xfrm>
        </p:spPr>
        <p:txBody>
          <a:bodyPr/>
          <a:lstStyle/>
          <a:p>
            <a:r>
              <a:rPr lang="zh-CN" altLang="en-US" dirty="0"/>
              <a:t>实例分析：普通线性回归模型诊断</a:t>
            </a:r>
          </a:p>
        </p:txBody>
      </p:sp>
      <p:pic>
        <p:nvPicPr>
          <p:cNvPr id="4" name="图片 3">
            <a:extLst>
              <a:ext uri="{FF2B5EF4-FFF2-40B4-BE49-F238E27FC236}">
                <a16:creationId xmlns:a16="http://schemas.microsoft.com/office/drawing/2014/main" id="{84EBC3BB-A84A-FE45-979E-E460A067C2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2113" y="1204522"/>
            <a:ext cx="6786902" cy="4847087"/>
          </a:xfrm>
          <a:prstGeom prst="rect">
            <a:avLst/>
          </a:prstGeom>
          <a:noFill/>
          <a:ln>
            <a:noFill/>
          </a:ln>
        </p:spPr>
      </p:pic>
      <p:sp>
        <p:nvSpPr>
          <p:cNvPr id="5" name="Rectangle 4">
            <a:extLst>
              <a:ext uri="{FF2B5EF4-FFF2-40B4-BE49-F238E27FC236}">
                <a16:creationId xmlns:a16="http://schemas.microsoft.com/office/drawing/2014/main" id="{98E9336E-A117-1A43-8EF2-3041F7A109CD}"/>
              </a:ext>
            </a:extLst>
          </p:cNvPr>
          <p:cNvSpPr/>
          <p:nvPr/>
        </p:nvSpPr>
        <p:spPr>
          <a:xfrm>
            <a:off x="7449015" y="1570831"/>
            <a:ext cx="4538546" cy="448077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左上</a:t>
            </a:r>
            <a:r>
              <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 残差与拟合值的散点图</a:t>
            </a:r>
            <a:endPar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图中所示残差并不随着拟合值的变化呈现规律性变化，因此基本满足线性假设；</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右上</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正态</a:t>
            </a:r>
            <a:r>
              <a:rPr lang="en-US" altLang="zh-CN" sz="1600" b="1" dirty="0">
                <a:latin typeface="Microsoft YaHei" panose="020B0503020204020204" pitchFamily="34" charset="-122"/>
                <a:ea typeface="Microsoft YaHei" panose="020B0503020204020204" pitchFamily="34" charset="-122"/>
              </a:rPr>
              <a:t>Q-Q</a:t>
            </a:r>
            <a:r>
              <a:rPr lang="zh-CN" altLang="en-US" sz="1600" b="1" dirty="0">
                <a:latin typeface="Microsoft YaHei" panose="020B0503020204020204" pitchFamily="34" charset="-122"/>
                <a:ea typeface="Microsoft YaHei" panose="020B0503020204020204" pitchFamily="34" charset="-122"/>
              </a:rPr>
              <a:t>图</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模型中的残差项在较大值的部分偏离直线，因此较大程度上偏离了正态分布 </a:t>
            </a:r>
            <a:r>
              <a:rPr lang="en-US" altLang="zh-CN" sz="1600" dirty="0">
                <a:latin typeface="Microsoft YaHei" panose="020B0503020204020204" pitchFamily="34" charset="-122"/>
                <a:ea typeface="Microsoft YaHei" panose="020B0503020204020204" pitchFamily="34" charset="-122"/>
              </a:rPr>
              <a:t>;</a:t>
            </a: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左下</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位置尺度图</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随着拟合值增大，标准化残差呈现升高的规律，表明存在一定的异方差问题；</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右下</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样本点的库克距离</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最大值未超过</a:t>
            </a:r>
            <a:r>
              <a:rPr lang="en-US" altLang="zh-CN" sz="1600" dirty="0">
                <a:latin typeface="Microsoft YaHei" panose="020B0503020204020204" pitchFamily="34" charset="-122"/>
                <a:ea typeface="Microsoft YaHei" panose="020B0503020204020204" pitchFamily="34" charset="-122"/>
              </a:rPr>
              <a:t>0.05</a:t>
            </a:r>
            <a:r>
              <a:rPr lang="zh-CN" altLang="en-US" sz="1600" dirty="0">
                <a:latin typeface="Microsoft YaHei" panose="020B0503020204020204" pitchFamily="34" charset="-122"/>
                <a:ea typeface="Microsoft YaHei" panose="020B0503020204020204" pitchFamily="34" charset="-122"/>
              </a:rPr>
              <a:t>，因此认为样本中不存在异常点；</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7858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a:extLst>
              <a:ext uri="{FF2B5EF4-FFF2-40B4-BE49-F238E27FC236}">
                <a16:creationId xmlns:a16="http://schemas.microsoft.com/office/drawing/2014/main" id="{216AB7E1-C07F-2144-8756-EAD2872D2D7B}"/>
              </a:ext>
            </a:extLst>
          </p:cNvPr>
          <p:cNvSpPr>
            <a:spLocks noGrp="1"/>
          </p:cNvSpPr>
          <p:nvPr>
            <p:ph type="title"/>
          </p:nvPr>
        </p:nvSpPr>
        <p:spPr>
          <a:xfrm>
            <a:off x="1095824" y="72000"/>
            <a:ext cx="10257975" cy="914400"/>
          </a:xfrm>
        </p:spPr>
        <p:txBody>
          <a:bodyPr/>
          <a:lstStyle/>
          <a:p>
            <a:r>
              <a:rPr lang="zh-CN" altLang="en-US" dirty="0"/>
              <a:t>实例分析：对数线性回归模型诊断</a:t>
            </a:r>
          </a:p>
        </p:txBody>
      </p:sp>
      <p:sp>
        <p:nvSpPr>
          <p:cNvPr id="5" name="Rectangle 4">
            <a:extLst>
              <a:ext uri="{FF2B5EF4-FFF2-40B4-BE49-F238E27FC236}">
                <a16:creationId xmlns:a16="http://schemas.microsoft.com/office/drawing/2014/main" id="{98E9336E-A117-1A43-8EF2-3041F7A109CD}"/>
              </a:ext>
            </a:extLst>
          </p:cNvPr>
          <p:cNvSpPr/>
          <p:nvPr/>
        </p:nvSpPr>
        <p:spPr>
          <a:xfrm>
            <a:off x="7449015" y="1570831"/>
            <a:ext cx="4538546" cy="448077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左上</a:t>
            </a:r>
            <a:r>
              <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 残差与拟合值的散点图</a:t>
            </a:r>
            <a:endPar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图中所示残差并不随着拟合值的变化呈现规律性变化，因此基本满足线性假设；</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右上</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正态</a:t>
            </a:r>
            <a:r>
              <a:rPr lang="en-US" altLang="zh-CN" sz="1600" b="1" dirty="0">
                <a:latin typeface="Microsoft YaHei" panose="020B0503020204020204" pitchFamily="34" charset="-122"/>
                <a:ea typeface="Microsoft YaHei" panose="020B0503020204020204" pitchFamily="34" charset="-122"/>
              </a:rPr>
              <a:t>Q-Q</a:t>
            </a:r>
            <a:r>
              <a:rPr lang="zh-CN" altLang="en-US" sz="1600" b="1" dirty="0">
                <a:latin typeface="Microsoft YaHei" panose="020B0503020204020204" pitchFamily="34" charset="-122"/>
                <a:ea typeface="Microsoft YaHei" panose="020B0503020204020204" pitchFamily="34" charset="-122"/>
              </a:rPr>
              <a:t>图</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图中的散点大部分落在呈</a:t>
            </a:r>
            <a:r>
              <a:rPr lang="en-US" altLang="zh-CN" sz="1600" dirty="0">
                <a:latin typeface="Microsoft YaHei" panose="020B0503020204020204" pitchFamily="34" charset="-122"/>
                <a:ea typeface="Microsoft YaHei" panose="020B0503020204020204" pitchFamily="34" charset="-122"/>
              </a:rPr>
              <a:t>45</a:t>
            </a:r>
            <a:r>
              <a:rPr lang="zh-CN" altLang="en-US" sz="1600" dirty="0">
                <a:latin typeface="Microsoft YaHei" panose="020B0503020204020204" pitchFamily="34" charset="-122"/>
                <a:ea typeface="Microsoft YaHei" panose="020B0503020204020204" pitchFamily="34" charset="-122"/>
              </a:rPr>
              <a:t>度倾斜的直线上，满足正态性；</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左下</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位置尺度图</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水平线周围的点应呈现无规律随机分布，不存在异方差问题；</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右下</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 样本点的库克距离</a:t>
            </a:r>
            <a:endParaRPr lang="en-US" altLang="zh-CN" sz="1600" b="1"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最大值未超过</a:t>
            </a:r>
            <a:r>
              <a:rPr lang="en-US" altLang="zh-CN" sz="1600" dirty="0">
                <a:latin typeface="Microsoft YaHei" panose="020B0503020204020204" pitchFamily="34" charset="-122"/>
                <a:ea typeface="Microsoft YaHei" panose="020B0503020204020204" pitchFamily="34" charset="-122"/>
              </a:rPr>
              <a:t>0.05</a:t>
            </a:r>
            <a:r>
              <a:rPr lang="zh-CN" altLang="en-US" sz="1600" dirty="0">
                <a:latin typeface="Microsoft YaHei" panose="020B0503020204020204" pitchFamily="34" charset="-122"/>
                <a:ea typeface="Microsoft YaHei" panose="020B0503020204020204" pitchFamily="34" charset="-122"/>
              </a:rPr>
              <a:t>，因此认为样本中不存在异常点；</a:t>
            </a:r>
            <a:endParaRPr lang="en-US" altLang="zh-CN" sz="1600" dirty="0">
              <a:latin typeface="Microsoft YaHei" panose="020B0503020204020204" pitchFamily="34" charset="-122"/>
              <a:ea typeface="Microsoft YaHei" panose="020B0503020204020204" pitchFamily="34" charset="-122"/>
            </a:endParaRPr>
          </a:p>
        </p:txBody>
      </p:sp>
      <p:pic>
        <p:nvPicPr>
          <p:cNvPr id="6" name="图片 15">
            <a:extLst>
              <a:ext uri="{FF2B5EF4-FFF2-40B4-BE49-F238E27FC236}">
                <a16:creationId xmlns:a16="http://schemas.microsoft.com/office/drawing/2014/main" id="{EB5EFE74-76BF-5045-88D7-0337F3A2A3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7118" y="1250948"/>
            <a:ext cx="6721897" cy="4800661"/>
          </a:xfrm>
          <a:prstGeom prst="rect">
            <a:avLst/>
          </a:prstGeom>
          <a:noFill/>
          <a:ln>
            <a:noFill/>
          </a:ln>
        </p:spPr>
      </p:pic>
    </p:spTree>
    <p:extLst>
      <p:ext uri="{BB962C8B-B14F-4D97-AF65-F5344CB8AC3E}">
        <p14:creationId xmlns:p14="http://schemas.microsoft.com/office/powerpoint/2010/main" val="176698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章节与案例引入</a:t>
            </a:r>
          </a:p>
        </p:txBody>
      </p:sp>
      <p:sp>
        <p:nvSpPr>
          <p:cNvPr id="9" name="矩形 8"/>
          <p:cNvSpPr/>
          <p:nvPr/>
        </p:nvSpPr>
        <p:spPr>
          <a:xfrm>
            <a:off x="1282938" y="4299771"/>
            <a:ext cx="2088000" cy="450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市场层面</a:t>
            </a:r>
          </a:p>
        </p:txBody>
      </p:sp>
      <p:sp>
        <p:nvSpPr>
          <p:cNvPr id="10" name="矩形 9"/>
          <p:cNvSpPr/>
          <p:nvPr/>
        </p:nvSpPr>
        <p:spPr>
          <a:xfrm>
            <a:off x="3799161" y="4299771"/>
            <a:ext cx="2088000" cy="450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公司层面</a:t>
            </a:r>
          </a:p>
        </p:txBody>
      </p:sp>
      <p:sp>
        <p:nvSpPr>
          <p:cNvPr id="11" name="矩形 10"/>
          <p:cNvSpPr/>
          <p:nvPr/>
        </p:nvSpPr>
        <p:spPr>
          <a:xfrm>
            <a:off x="6267807" y="4299771"/>
            <a:ext cx="2088000" cy="450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应聘者方</a:t>
            </a:r>
          </a:p>
        </p:txBody>
      </p:sp>
      <p:sp>
        <p:nvSpPr>
          <p:cNvPr id="12" name="直角三角形 11"/>
          <p:cNvSpPr>
            <a:spLocks noChangeAspect="1"/>
          </p:cNvSpPr>
          <p:nvPr/>
        </p:nvSpPr>
        <p:spPr>
          <a:xfrm rot="18900000">
            <a:off x="2218938" y="4635795"/>
            <a:ext cx="216000" cy="216000"/>
          </a:xfrm>
          <a:prstGeom prst="rtTriangl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a:spLocks noChangeAspect="1"/>
          </p:cNvSpPr>
          <p:nvPr/>
        </p:nvSpPr>
        <p:spPr>
          <a:xfrm rot="18900000">
            <a:off x="4735141" y="4635795"/>
            <a:ext cx="216000" cy="216000"/>
          </a:xfrm>
          <a:prstGeom prst="rtTriangl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直角三角形 13"/>
          <p:cNvSpPr>
            <a:spLocks noChangeAspect="1"/>
          </p:cNvSpPr>
          <p:nvPr/>
        </p:nvSpPr>
        <p:spPr>
          <a:xfrm rot="18900000">
            <a:off x="7211099" y="4635796"/>
            <a:ext cx="216000" cy="216000"/>
          </a:xfrm>
          <a:prstGeom prst="rtTriangl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1124298" y="5041059"/>
            <a:ext cx="2405279"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了解数据分析人才市场现状</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合理化市场资源配置 </a:t>
            </a:r>
          </a:p>
        </p:txBody>
      </p:sp>
      <p:sp>
        <p:nvSpPr>
          <p:cNvPr id="16" name="矩形 15"/>
          <p:cNvSpPr/>
          <p:nvPr/>
        </p:nvSpPr>
        <p:spPr>
          <a:xfrm>
            <a:off x="3640521" y="5041059"/>
            <a:ext cx="2405279"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为公司招聘提供借鉴</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为数据分析人才定制薪资提供参考 </a:t>
            </a:r>
            <a:endParaRPr lang="en-US" altLang="zh-CN" sz="1600" dirty="0">
              <a:latin typeface="微软雅黑" panose="020B0503020204020204" pitchFamily="34" charset="-122"/>
              <a:ea typeface="微软雅黑" panose="020B0503020204020204" pitchFamily="34" charset="-122"/>
            </a:endParaRPr>
          </a:p>
        </p:txBody>
      </p:sp>
      <p:sp>
        <p:nvSpPr>
          <p:cNvPr id="17" name="矩形 16"/>
          <p:cNvSpPr/>
          <p:nvPr/>
        </p:nvSpPr>
        <p:spPr>
          <a:xfrm>
            <a:off x="6109167" y="5041059"/>
            <a:ext cx="2593802" cy="584775"/>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更科学地进行职业测评</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实现准确地自我定位 </a:t>
            </a: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a:xfrm>
            <a:off x="1282978" y="2211771"/>
            <a:ext cx="2087960" cy="208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3799201" y="2211771"/>
            <a:ext cx="2087960" cy="208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6275119" y="2211771"/>
            <a:ext cx="2087960" cy="208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0">
            <a:extLst>
              <a:ext uri="{FF2B5EF4-FFF2-40B4-BE49-F238E27FC236}">
                <a16:creationId xmlns:a16="http://schemas.microsoft.com/office/drawing/2014/main" id="{30AEC30D-9E11-FD43-B502-68A39DF7EFCB}"/>
              </a:ext>
            </a:extLst>
          </p:cNvPr>
          <p:cNvSpPr/>
          <p:nvPr/>
        </p:nvSpPr>
        <p:spPr>
          <a:xfrm>
            <a:off x="8761534" y="4299771"/>
            <a:ext cx="2088000" cy="450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教育机构</a:t>
            </a:r>
          </a:p>
        </p:txBody>
      </p:sp>
      <p:sp>
        <p:nvSpPr>
          <p:cNvPr id="21" name="直角三角形 13">
            <a:extLst>
              <a:ext uri="{FF2B5EF4-FFF2-40B4-BE49-F238E27FC236}">
                <a16:creationId xmlns:a16="http://schemas.microsoft.com/office/drawing/2014/main" id="{ED2EA1C4-93F3-724B-966E-D8621A0989A1}"/>
              </a:ext>
            </a:extLst>
          </p:cNvPr>
          <p:cNvSpPr>
            <a:spLocks noChangeAspect="1"/>
          </p:cNvSpPr>
          <p:nvPr/>
        </p:nvSpPr>
        <p:spPr>
          <a:xfrm rot="18900000">
            <a:off x="9704826" y="4635796"/>
            <a:ext cx="216000" cy="216000"/>
          </a:xfrm>
          <a:prstGeom prst="rtTriangl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16">
            <a:extLst>
              <a:ext uri="{FF2B5EF4-FFF2-40B4-BE49-F238E27FC236}">
                <a16:creationId xmlns:a16="http://schemas.microsoft.com/office/drawing/2014/main" id="{24D6818F-8B06-FB43-A5D3-E76F85478FC0}"/>
              </a:ext>
            </a:extLst>
          </p:cNvPr>
          <p:cNvSpPr/>
          <p:nvPr/>
        </p:nvSpPr>
        <p:spPr>
          <a:xfrm>
            <a:off x="8602894" y="5041059"/>
            <a:ext cx="2593802"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明确学生的培养方向</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优化应用统计及数据分析方向人才培养方案 </a:t>
            </a:r>
            <a:endParaRPr lang="en-US" altLang="zh-CN" sz="1600" dirty="0">
              <a:latin typeface="微软雅黑" panose="020B0503020204020204" pitchFamily="34" charset="-122"/>
              <a:ea typeface="微软雅黑" panose="020B0503020204020204" pitchFamily="34" charset="-122"/>
            </a:endParaRPr>
          </a:p>
        </p:txBody>
      </p:sp>
      <p:sp>
        <p:nvSpPr>
          <p:cNvPr id="23" name="矩形 18">
            <a:extLst>
              <a:ext uri="{FF2B5EF4-FFF2-40B4-BE49-F238E27FC236}">
                <a16:creationId xmlns:a16="http://schemas.microsoft.com/office/drawing/2014/main" id="{1F68D432-72B8-5645-AEE3-2B272EA6789F}"/>
              </a:ext>
            </a:extLst>
          </p:cNvPr>
          <p:cNvSpPr/>
          <p:nvPr/>
        </p:nvSpPr>
        <p:spPr>
          <a:xfrm>
            <a:off x="8768846" y="2211771"/>
            <a:ext cx="2087960" cy="2088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66E7BCC2-52E4-CB45-8EB8-F94ABA6B1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241" y="527284"/>
            <a:ext cx="4063775" cy="4063775"/>
          </a:xfrm>
          <a:prstGeom prst="rect">
            <a:avLst/>
          </a:prstGeom>
        </p:spPr>
      </p:pic>
      <p:pic>
        <p:nvPicPr>
          <p:cNvPr id="8" name="Picture 7">
            <a:extLst>
              <a:ext uri="{FF2B5EF4-FFF2-40B4-BE49-F238E27FC236}">
                <a16:creationId xmlns:a16="http://schemas.microsoft.com/office/drawing/2014/main" id="{D8E018DD-11C5-BC4C-8D48-BB2B57BC0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574" y="775913"/>
            <a:ext cx="3769903" cy="3769903"/>
          </a:xfrm>
          <a:prstGeom prst="rect">
            <a:avLst/>
          </a:prstGeom>
        </p:spPr>
      </p:pic>
    </p:spTree>
    <p:extLst>
      <p:ext uri="{BB962C8B-B14F-4D97-AF65-F5344CB8AC3E}">
        <p14:creationId xmlns:p14="http://schemas.microsoft.com/office/powerpoint/2010/main" val="241949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本章习题</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9</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36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本章习题</a:t>
            </a:r>
          </a:p>
        </p:txBody>
      </p:sp>
      <p:pic>
        <p:nvPicPr>
          <p:cNvPr id="5" name="Graphic 4" descr="Books">
            <a:extLst>
              <a:ext uri="{FF2B5EF4-FFF2-40B4-BE49-F238E27FC236}">
                <a16:creationId xmlns:a16="http://schemas.microsoft.com/office/drawing/2014/main" id="{E22B850C-5F7A-6343-B897-BBE3E6588E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700" y="1324056"/>
            <a:ext cx="707000" cy="7070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B94CFC1-4307-AB4E-9FE2-7D35EF8BC760}"/>
                  </a:ext>
                </a:extLst>
              </p:cNvPr>
              <p:cNvSpPr/>
              <p:nvPr/>
            </p:nvSpPr>
            <p:spPr>
              <a:xfrm>
                <a:off x="1689100" y="1324056"/>
                <a:ext cx="7785100" cy="923330"/>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1. </a:t>
                </a:r>
                <a:r>
                  <a:rPr lang="zh-CN" altLang="en-US" kern="100" dirty="0">
                    <a:latin typeface="Microsoft YaHei" panose="020B0503020204020204" pitchFamily="34" charset="-122"/>
                    <a:ea typeface="Microsoft YaHei" panose="020B0503020204020204" pitchFamily="34" charset="-122"/>
                  </a:rPr>
                  <a:t>推导并证明：在对数线性回归模型中，因变量的期望表达式为：</a:t>
                </a:r>
                <a:endParaRPr lang="en-CN" kern="100" dirty="0">
                  <a:latin typeface="Microsoft YaHei" panose="020B0503020204020204" pitchFamily="34" charset="-122"/>
                  <a:ea typeface="Microsoft YaHei"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SimSun" panose="02010600030101010101" pitchFamily="2" charset="-122"/>
                        </a:rPr>
                        <m:t>𝐸</m:t>
                      </m:r>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𝑌</m:t>
                      </m:r>
                      <m:r>
                        <a:rPr lang="en-US" i="1" kern="100">
                          <a:latin typeface="Cambria Math" panose="02040503050406030204" pitchFamily="18" charset="0"/>
                          <a:ea typeface="SimSun" panose="02010600030101010101" pitchFamily="2" charset="-122"/>
                        </a:rPr>
                        <m:t>) = </m:t>
                      </m:r>
                      <m:r>
                        <a:rPr lang="en-US" i="1" kern="100">
                          <a:latin typeface="Cambria Math" panose="02040503050406030204" pitchFamily="18" charset="0"/>
                          <a:ea typeface="SimSun" panose="02010600030101010101" pitchFamily="2" charset="-122"/>
                        </a:rPr>
                        <m:t>𝑒𝑥𝑝</m:t>
                      </m:r>
                      <m:r>
                        <a:rPr lang="en-US" i="1" kern="100">
                          <a:latin typeface="Cambria Math" panose="02040503050406030204" pitchFamily="18" charset="0"/>
                          <a:ea typeface="SimSun" panose="02010600030101010101" pitchFamily="2" charset="-122"/>
                        </a:rPr>
                        <m:t>(</m:t>
                      </m:r>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𝑋</m:t>
                          </m:r>
                        </m:e>
                        <m:sup>
                          <m:r>
                            <a:rPr lang="en-US" i="1" kern="100">
                              <a:latin typeface="Cambria Math" panose="02040503050406030204" pitchFamily="18" charset="0"/>
                              <a:ea typeface="SimSun" panose="02010600030101010101" pitchFamily="2" charset="-122"/>
                            </a:rPr>
                            <m:t>⊤</m:t>
                          </m:r>
                        </m:sup>
                      </m:sSup>
                      <m:r>
                        <a:rPr lang="en-US" i="1" kern="100">
                          <a:latin typeface="Cambria Math" panose="02040503050406030204" pitchFamily="18" charset="0"/>
                          <a:ea typeface="SimSun" panose="02010600030101010101" pitchFamily="2" charset="-122"/>
                        </a:rPr>
                        <m:t>𝛽</m:t>
                      </m:r>
                      <m:r>
                        <a:rPr lang="en-US" i="1" kern="100">
                          <a:latin typeface="Cambria Math" panose="02040503050406030204" pitchFamily="18" charset="0"/>
                          <a:ea typeface="SimSun" panose="02010600030101010101" pitchFamily="2" charset="-122"/>
                        </a:rPr>
                        <m:t>+</m:t>
                      </m:r>
                      <m:sSup>
                        <m:sSupPr>
                          <m:ctrlPr>
                            <a:rPr lang="en-CN" i="1" kern="100">
                              <a:latin typeface="Cambria Math" panose="02040503050406030204" pitchFamily="18" charset="0"/>
                              <a:ea typeface="SimSun" panose="02010600030101010101" pitchFamily="2" charset="-122"/>
                            </a:rPr>
                          </m:ctrlPr>
                        </m:sSupPr>
                        <m:e>
                          <m:r>
                            <a:rPr lang="en-US" i="1" kern="100">
                              <a:latin typeface="Cambria Math" panose="02040503050406030204" pitchFamily="18" charset="0"/>
                              <a:ea typeface="SimSun" panose="02010600030101010101" pitchFamily="2" charset="-122"/>
                            </a:rPr>
                            <m:t>𝜎</m:t>
                          </m:r>
                        </m:e>
                        <m:sup>
                          <m:r>
                            <a:rPr lang="en-US" i="1" kern="100">
                              <a:latin typeface="Cambria Math" panose="02040503050406030204" pitchFamily="18" charset="0"/>
                              <a:ea typeface="SimSun" panose="02010600030101010101" pitchFamily="2" charset="-122"/>
                            </a:rPr>
                            <m:t>2</m:t>
                          </m:r>
                        </m:sup>
                      </m:sSup>
                      <m:r>
                        <a:rPr lang="en-US" i="1" kern="100">
                          <a:latin typeface="Cambria Math" panose="02040503050406030204" pitchFamily="18" charset="0"/>
                          <a:ea typeface="SimSun" panose="02010600030101010101" pitchFamily="2" charset="-122"/>
                        </a:rPr>
                        <m:t>/2)</m:t>
                      </m:r>
                    </m:oMath>
                  </m:oMathPara>
                </a14:m>
                <a:endParaRPr lang="en-CN" kern="100" dirty="0">
                  <a:latin typeface="Microsoft YaHei" panose="020B0503020204020204" pitchFamily="34" charset="-122"/>
                  <a:ea typeface="Microsoft YaHei" panose="020B0503020204020204" pitchFamily="34" charset="-122"/>
                </a:endParaRPr>
              </a:p>
            </p:txBody>
          </p:sp>
        </mc:Choice>
        <mc:Fallback xmlns="">
          <p:sp>
            <p:nvSpPr>
              <p:cNvPr id="6" name="Rectangle 5">
                <a:extLst>
                  <a:ext uri="{FF2B5EF4-FFF2-40B4-BE49-F238E27FC236}">
                    <a16:creationId xmlns:a16="http://schemas.microsoft.com/office/drawing/2014/main" id="{AB94CFC1-4307-AB4E-9FE2-7D35EF8BC760}"/>
                  </a:ext>
                </a:extLst>
              </p:cNvPr>
              <p:cNvSpPr>
                <a:spLocks noRot="1" noChangeAspect="1" noMove="1" noResize="1" noEditPoints="1" noAdjustHandles="1" noChangeArrowheads="1" noChangeShapeType="1" noTextEdit="1"/>
              </p:cNvSpPr>
              <p:nvPr/>
            </p:nvSpPr>
            <p:spPr>
              <a:xfrm>
                <a:off x="1689100" y="1324056"/>
                <a:ext cx="7785100" cy="923330"/>
              </a:xfrm>
              <a:prstGeom prst="rect">
                <a:avLst/>
              </a:prstGeom>
              <a:blipFill>
                <a:blip r:embed="rId4"/>
                <a:stretch>
                  <a:fillRect l="-489" b="-1351"/>
                </a:stretch>
              </a:blipFill>
            </p:spPr>
            <p:txBody>
              <a:bodyPr/>
              <a:lstStyle/>
              <a:p>
                <a:r>
                  <a:rPr lang="en-CN">
                    <a:noFill/>
                  </a:rPr>
                  <a:t> </a:t>
                </a:r>
              </a:p>
            </p:txBody>
          </p:sp>
        </mc:Fallback>
      </mc:AlternateContent>
      <p:sp>
        <p:nvSpPr>
          <p:cNvPr id="7" name="Rectangle 6">
            <a:extLst>
              <a:ext uri="{FF2B5EF4-FFF2-40B4-BE49-F238E27FC236}">
                <a16:creationId xmlns:a16="http://schemas.microsoft.com/office/drawing/2014/main" id="{777CB59A-305A-EF49-AC99-D1E2951E6879}"/>
              </a:ext>
            </a:extLst>
          </p:cNvPr>
          <p:cNvSpPr/>
          <p:nvPr/>
        </p:nvSpPr>
        <p:spPr>
          <a:xfrm>
            <a:off x="1689100" y="2377404"/>
            <a:ext cx="9410700" cy="2117183"/>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2. </a:t>
            </a:r>
            <a:r>
              <a:rPr lang="zh-CN" altLang="en-US" kern="100" dirty="0">
                <a:latin typeface="Microsoft YaHei" panose="020B0503020204020204" pitchFamily="34" charset="-122"/>
                <a:ea typeface="Microsoft YaHei" panose="020B0503020204020204" pitchFamily="34" charset="-122"/>
              </a:rPr>
              <a:t>分析影响二手房单位面积房价的重要因素。数据集</a:t>
            </a:r>
            <a:r>
              <a:rPr lang="en-US" kern="100" dirty="0" err="1">
                <a:latin typeface="Microsoft YaHei" panose="020B0503020204020204" pitchFamily="34" charset="-122"/>
                <a:ea typeface="Microsoft YaHei" panose="020B0503020204020204" pitchFamily="34" charset="-122"/>
              </a:rPr>
              <a:t>house.csv</a:t>
            </a:r>
            <a:r>
              <a:rPr lang="zh-CN" altLang="en-US" kern="100" dirty="0">
                <a:latin typeface="Microsoft YaHei" panose="020B0503020204020204" pitchFamily="34" charset="-122"/>
                <a:ea typeface="Microsoft YaHei" panose="020B0503020204020204" pitchFamily="34" charset="-122"/>
              </a:rPr>
              <a:t>为来自某二手房中介网站的北京在售二手房</a:t>
            </a:r>
            <a:r>
              <a:rPr lang="en-US" kern="100" dirty="0">
                <a:latin typeface="Microsoft YaHei" panose="020B0503020204020204" pitchFamily="34" charset="-122"/>
                <a:ea typeface="Microsoft YaHei" panose="020B0503020204020204" pitchFamily="34" charset="-122"/>
              </a:rPr>
              <a:t>2016</a:t>
            </a:r>
            <a:r>
              <a:rPr lang="zh-CN" altLang="en-US" kern="100" dirty="0">
                <a:latin typeface="Microsoft YaHei" panose="020B0503020204020204" pitchFamily="34" charset="-122"/>
                <a:ea typeface="Microsoft YaHei" panose="020B0503020204020204" pitchFamily="34" charset="-122"/>
              </a:rPr>
              <a:t>年</a:t>
            </a:r>
            <a:r>
              <a:rPr lang="en-US" kern="100" dirty="0">
                <a:latin typeface="Microsoft YaHei" panose="020B0503020204020204" pitchFamily="34" charset="-122"/>
                <a:ea typeface="Microsoft YaHei" panose="020B0503020204020204" pitchFamily="34" charset="-122"/>
              </a:rPr>
              <a:t>5</a:t>
            </a:r>
            <a:r>
              <a:rPr lang="zh-CN" altLang="en-US" kern="100" dirty="0">
                <a:latin typeface="Microsoft YaHei" panose="020B0503020204020204" pitchFamily="34" charset="-122"/>
                <a:ea typeface="Microsoft YaHei" panose="020B0503020204020204" pitchFamily="34" charset="-122"/>
              </a:rPr>
              <a:t>月的相关数据，共包括单位面积房价（</a:t>
            </a:r>
            <a:r>
              <a:rPr lang="en-US" kern="100" dirty="0">
                <a:latin typeface="Microsoft YaHei" panose="020B0503020204020204" pitchFamily="34" charset="-122"/>
                <a:ea typeface="Microsoft YaHei" panose="020B0503020204020204" pitchFamily="34" charset="-122"/>
              </a:rPr>
              <a:t>price</a:t>
            </a:r>
            <a:r>
              <a:rPr lang="zh-CN" altLang="en-US" kern="100" dirty="0">
                <a:latin typeface="Microsoft YaHei" panose="020B0503020204020204" pitchFamily="34" charset="-122"/>
                <a:ea typeface="Microsoft YaHei" panose="020B0503020204020204" pitchFamily="34" charset="-122"/>
              </a:rPr>
              <a:t>）、城区（</a:t>
            </a:r>
            <a:r>
              <a:rPr lang="en-US" kern="100" dirty="0">
                <a:latin typeface="Microsoft YaHei" panose="020B0503020204020204" pitchFamily="34" charset="-122"/>
                <a:ea typeface="Microsoft YaHei" panose="020B0503020204020204" pitchFamily="34" charset="-122"/>
              </a:rPr>
              <a:t>CATE</a:t>
            </a:r>
            <a:r>
              <a:rPr lang="zh-CN" altLang="en-US" kern="100" dirty="0">
                <a:latin typeface="Microsoft YaHei" panose="020B0503020204020204" pitchFamily="34" charset="-122"/>
                <a:ea typeface="Microsoft YaHei" panose="020B0503020204020204" pitchFamily="34" charset="-122"/>
              </a:rPr>
              <a:t>）、卧室数（</a:t>
            </a:r>
            <a:r>
              <a:rPr lang="en-US" kern="100" dirty="0">
                <a:latin typeface="Microsoft YaHei" panose="020B0503020204020204" pitchFamily="34" charset="-122"/>
                <a:ea typeface="Microsoft YaHei" panose="020B0503020204020204" pitchFamily="34" charset="-122"/>
              </a:rPr>
              <a:t>bedrooms</a:t>
            </a:r>
            <a:r>
              <a:rPr lang="zh-CN" altLang="en-US" kern="100" dirty="0">
                <a:latin typeface="Microsoft YaHei" panose="020B0503020204020204" pitchFamily="34" charset="-122"/>
                <a:ea typeface="Microsoft YaHei" panose="020B0503020204020204" pitchFamily="34" charset="-122"/>
              </a:rPr>
              <a:t>）、厅数（</a:t>
            </a:r>
            <a:r>
              <a:rPr lang="en-US" kern="100" dirty="0">
                <a:latin typeface="Microsoft YaHei" panose="020B0503020204020204" pitchFamily="34" charset="-122"/>
                <a:ea typeface="Microsoft YaHei" panose="020B0503020204020204" pitchFamily="34" charset="-122"/>
              </a:rPr>
              <a:t>halls</a:t>
            </a:r>
            <a:r>
              <a:rPr lang="zh-CN" altLang="en-US" kern="100" dirty="0">
                <a:latin typeface="Microsoft YaHei" panose="020B0503020204020204" pitchFamily="34" charset="-122"/>
                <a:ea typeface="Microsoft YaHei" panose="020B0503020204020204" pitchFamily="34" charset="-122"/>
              </a:rPr>
              <a:t>）、房屋面积（</a:t>
            </a:r>
            <a:r>
              <a:rPr lang="en-US" kern="100" dirty="0">
                <a:latin typeface="Microsoft YaHei" panose="020B0503020204020204" pitchFamily="34" charset="-122"/>
                <a:ea typeface="Microsoft YaHei" panose="020B0503020204020204" pitchFamily="34" charset="-122"/>
              </a:rPr>
              <a:t>AREA</a:t>
            </a:r>
            <a:r>
              <a:rPr lang="zh-CN" altLang="en-US" kern="100" dirty="0">
                <a:latin typeface="Microsoft YaHei" panose="020B0503020204020204" pitchFamily="34" charset="-122"/>
                <a:ea typeface="Microsoft YaHei" panose="020B0503020204020204" pitchFamily="34" charset="-122"/>
              </a:rPr>
              <a:t>）、楼层（</a:t>
            </a:r>
            <a:r>
              <a:rPr lang="en-US" kern="100" dirty="0">
                <a:latin typeface="Microsoft YaHei" panose="020B0503020204020204" pitchFamily="34" charset="-122"/>
                <a:ea typeface="Microsoft YaHei" panose="020B0503020204020204" pitchFamily="34" charset="-122"/>
              </a:rPr>
              <a:t>floor</a:t>
            </a:r>
            <a:r>
              <a:rPr lang="zh-CN" altLang="en-US" kern="100" dirty="0">
                <a:latin typeface="Microsoft YaHei" panose="020B0503020204020204" pitchFamily="34" charset="-122"/>
                <a:ea typeface="Microsoft YaHei" panose="020B0503020204020204" pitchFamily="34" charset="-122"/>
              </a:rPr>
              <a:t>）、是否临近地铁（</a:t>
            </a:r>
            <a:r>
              <a:rPr lang="en-US" kern="100" dirty="0">
                <a:latin typeface="Microsoft YaHei" panose="020B0503020204020204" pitchFamily="34" charset="-122"/>
                <a:ea typeface="Microsoft YaHei" panose="020B0503020204020204" pitchFamily="34" charset="-122"/>
              </a:rPr>
              <a:t>subway</a:t>
            </a:r>
            <a:r>
              <a:rPr lang="zh-CN" altLang="en-US" kern="100" dirty="0">
                <a:latin typeface="Microsoft YaHei" panose="020B0503020204020204" pitchFamily="34" charset="-122"/>
                <a:ea typeface="Microsoft YaHei" panose="020B0503020204020204" pitchFamily="34" charset="-122"/>
              </a:rPr>
              <a:t>）、是否是学区房（</a:t>
            </a:r>
            <a:r>
              <a:rPr lang="en-US" kern="100" dirty="0">
                <a:latin typeface="Microsoft YaHei" panose="020B0503020204020204" pitchFamily="34" charset="-122"/>
                <a:ea typeface="Microsoft YaHei" panose="020B0503020204020204" pitchFamily="34" charset="-122"/>
              </a:rPr>
              <a:t>school</a:t>
            </a:r>
            <a:r>
              <a:rPr lang="zh-CN" altLang="en-US" kern="100" dirty="0">
                <a:latin typeface="Microsoft YaHei" panose="020B0503020204020204" pitchFamily="34" charset="-122"/>
                <a:ea typeface="Microsoft YaHei" panose="020B0503020204020204" pitchFamily="34" charset="-122"/>
              </a:rPr>
              <a:t>）这几个变量。以房价为因变量，在</a:t>
            </a:r>
            <a:r>
              <a:rPr lang="en-US" kern="100" dirty="0">
                <a:latin typeface="Microsoft YaHei" panose="020B0503020204020204" pitchFamily="34" charset="-122"/>
                <a:ea typeface="Microsoft YaHei" panose="020B0503020204020204" pitchFamily="34" charset="-122"/>
              </a:rPr>
              <a:t>R</a:t>
            </a:r>
            <a:r>
              <a:rPr lang="zh-CN" altLang="en-US" kern="100" dirty="0">
                <a:latin typeface="Microsoft YaHei" panose="020B0503020204020204" pitchFamily="34" charset="-122"/>
                <a:ea typeface="Microsoft YaHei" panose="020B0503020204020204" pitchFamily="34" charset="-122"/>
              </a:rPr>
              <a:t>中建立普通线性回归模型，并对模型结果进行诊断。</a:t>
            </a:r>
            <a:endParaRPr lang="en-CN" kern="100" dirty="0">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a16="http://schemas.microsoft.com/office/drawing/2014/main" id="{1CE606FC-3FB0-7C44-9E5F-7336636BD775}"/>
              </a:ext>
            </a:extLst>
          </p:cNvPr>
          <p:cNvSpPr/>
          <p:nvPr/>
        </p:nvSpPr>
        <p:spPr>
          <a:xfrm>
            <a:off x="1689100" y="4624605"/>
            <a:ext cx="9410700" cy="455189"/>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3. </a:t>
            </a:r>
            <a:r>
              <a:rPr lang="zh-CN" altLang="en-US" kern="100" dirty="0">
                <a:latin typeface="Microsoft YaHei" panose="020B0503020204020204" pitchFamily="34" charset="-122"/>
                <a:ea typeface="Microsoft YaHei" panose="020B0503020204020204" pitchFamily="34" charset="-122"/>
              </a:rPr>
              <a:t>对于题目</a:t>
            </a:r>
            <a:r>
              <a:rPr lang="en-US" kern="100" dirty="0">
                <a:latin typeface="Microsoft YaHei" panose="020B0503020204020204" pitchFamily="34" charset="-122"/>
                <a:ea typeface="Microsoft YaHei" panose="020B0503020204020204" pitchFamily="34" charset="-122"/>
              </a:rPr>
              <a:t>2</a:t>
            </a:r>
            <a:r>
              <a:rPr lang="zh-CN" altLang="en-US" kern="100" dirty="0">
                <a:latin typeface="Microsoft YaHei" panose="020B0503020204020204" pitchFamily="34" charset="-122"/>
                <a:ea typeface="Microsoft YaHei" panose="020B0503020204020204" pitchFamily="34" charset="-122"/>
              </a:rPr>
              <a:t>中的数据，建立对数线性模型，并加入城区与学区的交互项，对系数进行解读。</a:t>
            </a:r>
            <a:endParaRPr lang="en-CN" kern="100" dirty="0">
              <a:latin typeface="Microsoft YaHei" panose="020B0503020204020204" pitchFamily="34" charset="-122"/>
              <a:ea typeface="Microsoft YaHei" panose="020B0503020204020204" pitchFamily="34" charset="-122"/>
            </a:endParaRPr>
          </a:p>
        </p:txBody>
      </p:sp>
      <p:pic>
        <p:nvPicPr>
          <p:cNvPr id="10" name="Graphic 9" descr="Ethernet">
            <a:extLst>
              <a:ext uri="{FF2B5EF4-FFF2-40B4-BE49-F238E27FC236}">
                <a16:creationId xmlns:a16="http://schemas.microsoft.com/office/drawing/2014/main" id="{BFDFA9FD-AFEB-D14E-87E4-58DC036D6C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700" y="2260486"/>
            <a:ext cx="707000" cy="707000"/>
          </a:xfrm>
          <a:prstGeom prst="rect">
            <a:avLst/>
          </a:prstGeom>
        </p:spPr>
      </p:pic>
      <p:sp>
        <p:nvSpPr>
          <p:cNvPr id="11" name="Rectangle 10">
            <a:extLst>
              <a:ext uri="{FF2B5EF4-FFF2-40B4-BE49-F238E27FC236}">
                <a16:creationId xmlns:a16="http://schemas.microsoft.com/office/drawing/2014/main" id="{FDFCC7B4-87AE-B14E-AB37-EC330EE658FF}"/>
              </a:ext>
            </a:extLst>
          </p:cNvPr>
          <p:cNvSpPr/>
          <p:nvPr/>
        </p:nvSpPr>
        <p:spPr>
          <a:xfrm>
            <a:off x="1689100" y="5286229"/>
            <a:ext cx="9410700" cy="1286186"/>
          </a:xfrm>
          <a:prstGeom prst="rect">
            <a:avLst/>
          </a:prstGeom>
        </p:spPr>
        <p:txBody>
          <a:bodyPr wrap="square">
            <a:spAutoFit/>
          </a:bodyPr>
          <a:lstStyle/>
          <a:p>
            <a:pPr algn="just">
              <a:lnSpc>
                <a:spcPct val="150000"/>
              </a:lnSpc>
            </a:pPr>
            <a:r>
              <a:rPr lang="en-US" kern="100" dirty="0">
                <a:latin typeface="Microsoft YaHei" panose="020B0503020204020204" pitchFamily="34" charset="-122"/>
                <a:ea typeface="Microsoft YaHei" panose="020B0503020204020204" pitchFamily="34" charset="-122"/>
              </a:rPr>
              <a:t>4. </a:t>
            </a:r>
            <a:r>
              <a:rPr lang="zh-CN" altLang="en-US" kern="100" dirty="0">
                <a:latin typeface="Microsoft YaHei" panose="020B0503020204020204" pitchFamily="34" charset="-122"/>
                <a:ea typeface="Microsoft YaHei" panose="020B0503020204020204" pitchFamily="34" charset="-122"/>
              </a:rPr>
              <a:t>使用</a:t>
            </a:r>
            <a:r>
              <a:rPr lang="en-US" kern="100" dirty="0">
                <a:latin typeface="Microsoft YaHei" panose="020B0503020204020204" pitchFamily="34" charset="-122"/>
                <a:ea typeface="Microsoft YaHei" panose="020B0503020204020204" pitchFamily="34" charset="-122"/>
              </a:rPr>
              <a:t>BIC</a:t>
            </a:r>
            <a:r>
              <a:rPr lang="zh-CN" altLang="en-US" kern="100" dirty="0">
                <a:latin typeface="Microsoft YaHei" panose="020B0503020204020204" pitchFamily="34" charset="-122"/>
                <a:ea typeface="Microsoft YaHei" panose="020B0503020204020204" pitchFamily="34" charset="-122"/>
              </a:rPr>
              <a:t>准则对题目</a:t>
            </a:r>
            <a:r>
              <a:rPr lang="en-US" kern="100" dirty="0">
                <a:latin typeface="Microsoft YaHei" panose="020B0503020204020204" pitchFamily="34" charset="-122"/>
                <a:ea typeface="Microsoft YaHei" panose="020B0503020204020204" pitchFamily="34" charset="-122"/>
              </a:rPr>
              <a:t>3</a:t>
            </a:r>
            <a:r>
              <a:rPr lang="zh-CN" altLang="en-US" kern="100" dirty="0">
                <a:latin typeface="Microsoft YaHei" panose="020B0503020204020204" pitchFamily="34" charset="-122"/>
                <a:ea typeface="Microsoft YaHei" panose="020B0503020204020204" pitchFamily="34" charset="-122"/>
              </a:rPr>
              <a:t>的模型进行选择，使用最终的模型进行新样本单位面积房价的预测。其中，预测样本为一间海淀区的两室一厅学区房，其在楼中的低楼层，并且临近地铁，房屋面积为</a:t>
            </a:r>
            <a:r>
              <a:rPr lang="en-US" kern="100" dirty="0">
                <a:latin typeface="Microsoft YaHei" panose="020B0503020204020204" pitchFamily="34" charset="-122"/>
                <a:ea typeface="Microsoft YaHei" panose="020B0503020204020204" pitchFamily="34" charset="-122"/>
              </a:rPr>
              <a:t>70</a:t>
            </a:r>
            <a:r>
              <a:rPr lang="zh-CN" altLang="en-US" kern="100" dirty="0">
                <a:latin typeface="Microsoft YaHei" panose="020B0503020204020204" pitchFamily="34" charset="-122"/>
                <a:ea typeface="Microsoft YaHei" panose="020B0503020204020204" pitchFamily="34" charset="-122"/>
              </a:rPr>
              <a:t>平方米。</a:t>
            </a:r>
            <a:endParaRPr lang="en-CN" kern="100" dirty="0">
              <a:latin typeface="Microsoft YaHei" panose="020B0503020204020204" pitchFamily="34" charset="-122"/>
              <a:ea typeface="Microsoft YaHei" panose="020B0503020204020204" pitchFamily="34" charset="-122"/>
            </a:endParaRPr>
          </a:p>
        </p:txBody>
      </p:sp>
      <p:pic>
        <p:nvPicPr>
          <p:cNvPr id="22" name="Graphic 21" descr="Ethernet">
            <a:extLst>
              <a:ext uri="{FF2B5EF4-FFF2-40B4-BE49-F238E27FC236}">
                <a16:creationId xmlns:a16="http://schemas.microsoft.com/office/drawing/2014/main" id="{5D2F4037-BE21-C747-9FFE-558B97DB7C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700" y="4555031"/>
            <a:ext cx="707000" cy="707000"/>
          </a:xfrm>
          <a:prstGeom prst="rect">
            <a:avLst/>
          </a:prstGeom>
        </p:spPr>
      </p:pic>
      <p:pic>
        <p:nvPicPr>
          <p:cNvPr id="23" name="Graphic 22" descr="Ethernet">
            <a:extLst>
              <a:ext uri="{FF2B5EF4-FFF2-40B4-BE49-F238E27FC236}">
                <a16:creationId xmlns:a16="http://schemas.microsoft.com/office/drawing/2014/main" id="{D80CCC06-FDE3-4544-82B7-1F85B7FA6C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700" y="5212160"/>
            <a:ext cx="707000" cy="707000"/>
          </a:xfrm>
          <a:prstGeom prst="rect">
            <a:avLst/>
          </a:prstGeom>
        </p:spPr>
      </p:pic>
    </p:spTree>
    <p:extLst>
      <p:ext uri="{BB962C8B-B14F-4D97-AF65-F5344CB8AC3E}">
        <p14:creationId xmlns:p14="http://schemas.microsoft.com/office/powerpoint/2010/main" val="94722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数据介绍</a:t>
            </a:r>
          </a:p>
        </p:txBody>
      </p:sp>
      <p:graphicFrame>
        <p:nvGraphicFramePr>
          <p:cNvPr id="3" name="Table 2">
            <a:extLst>
              <a:ext uri="{FF2B5EF4-FFF2-40B4-BE49-F238E27FC236}">
                <a16:creationId xmlns:a16="http://schemas.microsoft.com/office/drawing/2014/main" id="{648F8F96-1C8B-6F40-AD89-8B8811E1AEF0}"/>
              </a:ext>
            </a:extLst>
          </p:cNvPr>
          <p:cNvGraphicFramePr>
            <a:graphicFrameLocks noGrp="1"/>
          </p:cNvGraphicFramePr>
          <p:nvPr>
            <p:extLst>
              <p:ext uri="{D42A27DB-BD31-4B8C-83A1-F6EECF244321}">
                <p14:modId xmlns:p14="http://schemas.microsoft.com/office/powerpoint/2010/main" val="2845129692"/>
              </p:ext>
            </p:extLst>
          </p:nvPr>
        </p:nvGraphicFramePr>
        <p:xfrm>
          <a:off x="838201" y="825754"/>
          <a:ext cx="8632003" cy="5806052"/>
        </p:xfrm>
        <a:graphic>
          <a:graphicData uri="http://schemas.openxmlformats.org/drawingml/2006/table">
            <a:tbl>
              <a:tblPr firstRow="1" firstCol="1" bandRow="1">
                <a:tableStyleId>{5C22544A-7EE6-4342-B048-85BDC9FD1C3A}</a:tableStyleId>
              </a:tblPr>
              <a:tblGrid>
                <a:gridCol w="1220533">
                  <a:extLst>
                    <a:ext uri="{9D8B030D-6E8A-4147-A177-3AD203B41FA5}">
                      <a16:colId xmlns:a16="http://schemas.microsoft.com/office/drawing/2014/main" val="3042011141"/>
                    </a:ext>
                  </a:extLst>
                </a:gridCol>
                <a:gridCol w="1330470">
                  <a:extLst>
                    <a:ext uri="{9D8B030D-6E8A-4147-A177-3AD203B41FA5}">
                      <a16:colId xmlns:a16="http://schemas.microsoft.com/office/drawing/2014/main" val="2781651887"/>
                    </a:ext>
                  </a:extLst>
                </a:gridCol>
                <a:gridCol w="1330470">
                  <a:extLst>
                    <a:ext uri="{9D8B030D-6E8A-4147-A177-3AD203B41FA5}">
                      <a16:colId xmlns:a16="http://schemas.microsoft.com/office/drawing/2014/main" val="1948513285"/>
                    </a:ext>
                  </a:extLst>
                </a:gridCol>
                <a:gridCol w="1947826">
                  <a:extLst>
                    <a:ext uri="{9D8B030D-6E8A-4147-A177-3AD203B41FA5}">
                      <a16:colId xmlns:a16="http://schemas.microsoft.com/office/drawing/2014/main" val="2323282445"/>
                    </a:ext>
                  </a:extLst>
                </a:gridCol>
                <a:gridCol w="2802704">
                  <a:extLst>
                    <a:ext uri="{9D8B030D-6E8A-4147-A177-3AD203B41FA5}">
                      <a16:colId xmlns:a16="http://schemas.microsoft.com/office/drawing/2014/main" val="2596160588"/>
                    </a:ext>
                  </a:extLst>
                </a:gridCol>
              </a:tblGrid>
              <a:tr h="342646">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变量类型</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gridSpan="2">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变量名称</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详细说明</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取值范围</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2480916239"/>
                  </a:ext>
                </a:extLst>
              </a:tr>
              <a:tr h="229387">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因变量</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gridSpan="2">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薪资</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单位：元／月</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en-US" sz="1400" kern="0" dirty="0">
                          <a:effectLst/>
                          <a:latin typeface="Microsoft YaHei" panose="020B0503020204020204" pitchFamily="34" charset="-122"/>
                          <a:ea typeface="Microsoft YaHei" panose="020B0503020204020204" pitchFamily="34" charset="-122"/>
                        </a:rPr>
                        <a:t>1500-5000</a:t>
                      </a:r>
                      <a:r>
                        <a:rPr lang="zh-CN" sz="1400" kern="0" dirty="0">
                          <a:effectLst/>
                          <a:latin typeface="Microsoft YaHei" panose="020B0503020204020204" pitchFamily="34" charset="-122"/>
                          <a:ea typeface="Microsoft YaHei" panose="020B0503020204020204" pitchFamily="34" charset="-122"/>
                        </a:rPr>
                        <a:t>元</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2833600639"/>
                  </a:ext>
                </a:extLst>
              </a:tr>
              <a:tr h="229530">
                <a:tc rowSpan="17">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自</a:t>
                      </a:r>
                      <a:endParaRPr lang="en-CN" sz="1400" kern="100" dirty="0">
                        <a:effectLst/>
                        <a:latin typeface="Microsoft YaHei" panose="020B0503020204020204" pitchFamily="34" charset="-122"/>
                        <a:ea typeface="Microsoft YaHei" panose="020B0503020204020204" pitchFamily="34" charset="-122"/>
                      </a:endParaRPr>
                    </a:p>
                    <a:p>
                      <a:pPr algn="ctr">
                        <a:lnSpc>
                          <a:spcPct val="150000"/>
                        </a:lnSpc>
                      </a:pPr>
                      <a:r>
                        <a:rPr lang="zh-CN" sz="1400" kern="0" dirty="0">
                          <a:effectLst/>
                          <a:latin typeface="Microsoft YaHei" panose="020B0503020204020204" pitchFamily="34" charset="-122"/>
                          <a:ea typeface="Microsoft YaHei" panose="020B0503020204020204" pitchFamily="34" charset="-122"/>
                        </a:rPr>
                        <a:t>变</a:t>
                      </a:r>
                      <a:endParaRPr lang="en-CN" sz="1400" kern="100" dirty="0">
                        <a:effectLst/>
                        <a:latin typeface="Microsoft YaHei" panose="020B0503020204020204" pitchFamily="34" charset="-122"/>
                        <a:ea typeface="Microsoft YaHei" panose="020B0503020204020204" pitchFamily="34" charset="-122"/>
                      </a:endParaRPr>
                    </a:p>
                    <a:p>
                      <a:pPr algn="ctr">
                        <a:lnSpc>
                          <a:spcPct val="150000"/>
                        </a:lnSpc>
                      </a:pPr>
                      <a:r>
                        <a:rPr lang="zh-CN" sz="1400" kern="0" dirty="0">
                          <a:effectLst/>
                          <a:latin typeface="Microsoft YaHei" panose="020B0503020204020204" pitchFamily="34" charset="-122"/>
                          <a:ea typeface="Microsoft YaHei" panose="020B0503020204020204" pitchFamily="34" charset="-122"/>
                        </a:rPr>
                        <a:t>量</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rowSpan="12">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软件要求</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R</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rowSpan="12">
                  <a:txBody>
                    <a:bodyPr/>
                    <a:lstStyle/>
                    <a:p>
                      <a:pPr algn="ctr">
                        <a:lnSpc>
                          <a:spcPct val="150000"/>
                        </a:lnSpc>
                      </a:pPr>
                      <a:r>
                        <a:rPr lang="en-US" sz="1400" kern="0" dirty="0">
                          <a:effectLst/>
                          <a:latin typeface="Microsoft YaHei" panose="020B0503020204020204" pitchFamily="34" charset="-122"/>
                          <a:ea typeface="Microsoft YaHei" panose="020B0503020204020204" pitchFamily="34" charset="-122"/>
                        </a:rPr>
                        <a:t>0</a:t>
                      </a:r>
                      <a:r>
                        <a:rPr lang="zh-CN" sz="1400" kern="0" dirty="0">
                          <a:effectLst/>
                          <a:latin typeface="Microsoft YaHei" panose="020B0503020204020204" pitchFamily="34" charset="-122"/>
                          <a:ea typeface="Microsoft YaHei" panose="020B0503020204020204" pitchFamily="34" charset="-122"/>
                        </a:rPr>
                        <a:t>（不要求），</a:t>
                      </a:r>
                      <a:r>
                        <a:rPr lang="en-US" sz="1400" kern="0" dirty="0">
                          <a:effectLst/>
                          <a:latin typeface="Microsoft YaHei" panose="020B0503020204020204" pitchFamily="34" charset="-122"/>
                          <a:ea typeface="Microsoft YaHei" panose="020B0503020204020204" pitchFamily="34" charset="-122"/>
                        </a:rPr>
                        <a:t>1</a:t>
                      </a:r>
                      <a:r>
                        <a:rPr lang="zh-CN" sz="1400" kern="0" dirty="0">
                          <a:effectLst/>
                          <a:latin typeface="Microsoft YaHei" panose="020B0503020204020204" pitchFamily="34" charset="-122"/>
                          <a:ea typeface="Microsoft YaHei" panose="020B0503020204020204" pitchFamily="34" charset="-122"/>
                        </a:rPr>
                        <a:t>（要求）</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3167485556"/>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SPSS</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3113002310"/>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Excel</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共</a:t>
                      </a:r>
                      <a:r>
                        <a:rPr lang="en-US" sz="1400" kern="0" dirty="0">
                          <a:effectLst/>
                          <a:latin typeface="Microsoft YaHei" panose="020B0503020204020204" pitchFamily="34" charset="-122"/>
                          <a:ea typeface="Microsoft YaHei" panose="020B0503020204020204" pitchFamily="34" charset="-122"/>
                        </a:rPr>
                        <a:t>2</a:t>
                      </a:r>
                      <a:r>
                        <a:rPr lang="zh-CN" sz="1400" kern="0" dirty="0">
                          <a:effectLst/>
                          <a:latin typeface="Microsoft YaHei" panose="020B0503020204020204" pitchFamily="34" charset="-122"/>
                          <a:ea typeface="Microsoft YaHei" panose="020B0503020204020204" pitchFamily="34" charset="-122"/>
                        </a:rPr>
                        <a:t>个水平</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2375108442"/>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Python</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1291527437"/>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MATLAB</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共</a:t>
                      </a:r>
                      <a:r>
                        <a:rPr lang="en-US" sz="1400" kern="0" dirty="0">
                          <a:effectLst/>
                          <a:latin typeface="Microsoft YaHei" panose="020B0503020204020204" pitchFamily="34" charset="-122"/>
                          <a:ea typeface="Microsoft YaHei" panose="020B0503020204020204" pitchFamily="34" charset="-122"/>
                        </a:rPr>
                        <a:t>2</a:t>
                      </a:r>
                      <a:r>
                        <a:rPr lang="zh-CN" sz="1400" kern="0" dirty="0">
                          <a:effectLst/>
                          <a:latin typeface="Microsoft YaHei" panose="020B0503020204020204" pitchFamily="34" charset="-122"/>
                          <a:ea typeface="Microsoft YaHei" panose="020B0503020204020204" pitchFamily="34" charset="-122"/>
                        </a:rPr>
                        <a:t>个水平</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40626818"/>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Java</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1004315883"/>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SQL</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3125664767"/>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SAS</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1231342630"/>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Stata</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2013385889"/>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EViews</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1878716087"/>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Spark</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328280951"/>
                  </a:ext>
                </a:extLst>
              </a:tr>
              <a:tr h="229530">
                <a:tc vMerge="1">
                  <a:txBody>
                    <a:bodyPr/>
                    <a:lstStyle/>
                    <a:p>
                      <a:endParaRPr lang="en-CN"/>
                    </a:p>
                  </a:txBody>
                  <a:tcPr/>
                </a:tc>
                <a:tc vMerge="1">
                  <a:txBody>
                    <a:bodyPr/>
                    <a:lstStyle/>
                    <a:p>
                      <a:endParaRPr lang="en-CN"/>
                    </a:p>
                  </a:txBody>
                  <a:tcPr/>
                </a:tc>
                <a:tc>
                  <a:txBody>
                    <a:bodyPr/>
                    <a:lstStyle/>
                    <a:p>
                      <a:pPr algn="ctr">
                        <a:lnSpc>
                          <a:spcPct val="150000"/>
                        </a:lnSpc>
                      </a:pPr>
                      <a:r>
                        <a:rPr lang="en-US" sz="1400" kern="0">
                          <a:effectLst/>
                          <a:latin typeface="Microsoft YaHei" panose="020B0503020204020204" pitchFamily="34" charset="-122"/>
                          <a:ea typeface="Microsoft YaHei" panose="020B0503020204020204" pitchFamily="34" charset="-122"/>
                        </a:rPr>
                        <a:t>Hadoop</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vMerge="1">
                  <a:txBody>
                    <a:bodyPr/>
                    <a:lstStyle/>
                    <a:p>
                      <a:endParaRPr lang="en-CN"/>
                    </a:p>
                  </a:txBody>
                  <a:tcPr/>
                </a:tc>
                <a:extLst>
                  <a:ext uri="{0D108BD9-81ED-4DB2-BD59-A6C34878D82A}">
                    <a16:rowId xmlns:a16="http://schemas.microsoft.com/office/drawing/2014/main" val="2292544804"/>
                  </a:ext>
                </a:extLst>
              </a:tr>
              <a:tr h="364991">
                <a:tc vMerge="1">
                  <a:txBody>
                    <a:bodyPr/>
                    <a:lstStyle/>
                    <a:p>
                      <a:endParaRPr lang="en-CN"/>
                    </a:p>
                  </a:txBody>
                  <a:tcPr/>
                </a:tc>
                <a:tc gridSpan="2">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公司类别</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共</a:t>
                      </a:r>
                      <a:r>
                        <a:rPr lang="en-US" sz="1400" kern="0" dirty="0">
                          <a:effectLst/>
                          <a:latin typeface="Microsoft YaHei" panose="020B0503020204020204" pitchFamily="34" charset="-122"/>
                          <a:ea typeface="Microsoft YaHei" panose="020B0503020204020204" pitchFamily="34" charset="-122"/>
                        </a:rPr>
                        <a:t>6</a:t>
                      </a:r>
                      <a:r>
                        <a:rPr lang="zh-CN" sz="1400" kern="0" dirty="0">
                          <a:effectLst/>
                          <a:latin typeface="Microsoft YaHei" panose="020B0503020204020204" pitchFamily="34" charset="-122"/>
                          <a:ea typeface="Microsoft YaHei" panose="020B0503020204020204" pitchFamily="34" charset="-122"/>
                        </a:rPr>
                        <a:t>个水平</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合资、外资、民营公司等</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3305775115"/>
                  </a:ext>
                </a:extLst>
              </a:tr>
              <a:tr h="483046">
                <a:tc vMerge="1">
                  <a:txBody>
                    <a:bodyPr/>
                    <a:lstStyle/>
                    <a:p>
                      <a:endParaRPr lang="en-CN"/>
                    </a:p>
                  </a:txBody>
                  <a:tcPr/>
                </a:tc>
                <a:tc gridSpan="2">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公司规模</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共</a:t>
                      </a:r>
                      <a:r>
                        <a:rPr lang="en-US" sz="1400" kern="0" dirty="0">
                          <a:effectLst/>
                          <a:latin typeface="Microsoft YaHei" panose="020B0503020204020204" pitchFamily="34" charset="-122"/>
                          <a:ea typeface="Microsoft YaHei" panose="020B0503020204020204" pitchFamily="34" charset="-122"/>
                        </a:rPr>
                        <a:t>6</a:t>
                      </a:r>
                      <a:r>
                        <a:rPr lang="zh-CN" sz="1400" kern="0" dirty="0">
                          <a:effectLst/>
                          <a:latin typeface="Microsoft YaHei" panose="020B0503020204020204" pitchFamily="34" charset="-122"/>
                          <a:ea typeface="Microsoft YaHei" panose="020B0503020204020204" pitchFamily="34" charset="-122"/>
                        </a:rPr>
                        <a:t>个水平</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少于</a:t>
                      </a:r>
                      <a:r>
                        <a:rPr lang="en-US" sz="1400" kern="0" dirty="0">
                          <a:effectLst/>
                          <a:latin typeface="Microsoft YaHei" panose="020B0503020204020204" pitchFamily="34" charset="-122"/>
                          <a:ea typeface="Microsoft YaHei" panose="020B0503020204020204" pitchFamily="34" charset="-122"/>
                        </a:rPr>
                        <a:t>50</a:t>
                      </a:r>
                      <a:r>
                        <a:rPr lang="zh-CN" sz="1400" kern="0" dirty="0">
                          <a:effectLst/>
                          <a:latin typeface="Microsoft YaHei" panose="020B0503020204020204" pitchFamily="34" charset="-122"/>
                          <a:ea typeface="Microsoft YaHei" panose="020B0503020204020204" pitchFamily="34" charset="-122"/>
                        </a:rPr>
                        <a:t>人、</a:t>
                      </a:r>
                      <a:r>
                        <a:rPr lang="en-US" sz="1400" kern="0" dirty="0">
                          <a:effectLst/>
                          <a:latin typeface="Microsoft YaHei" panose="020B0503020204020204" pitchFamily="34" charset="-122"/>
                          <a:ea typeface="Microsoft YaHei" panose="020B0503020204020204" pitchFamily="34" charset="-122"/>
                        </a:rPr>
                        <a:t>50-500</a:t>
                      </a:r>
                      <a:r>
                        <a:rPr lang="zh-CN" sz="1400" kern="0" dirty="0">
                          <a:effectLst/>
                          <a:latin typeface="Microsoft YaHei" panose="020B0503020204020204" pitchFamily="34" charset="-122"/>
                          <a:ea typeface="Microsoft YaHei" panose="020B0503020204020204" pitchFamily="34" charset="-122"/>
                        </a:rPr>
                        <a:t>人等</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3077988111"/>
                  </a:ext>
                </a:extLst>
              </a:tr>
              <a:tr h="380554">
                <a:tc vMerge="1">
                  <a:txBody>
                    <a:bodyPr/>
                    <a:lstStyle/>
                    <a:p>
                      <a:endParaRPr lang="en-CN"/>
                    </a:p>
                  </a:txBody>
                  <a:tcPr/>
                </a:tc>
                <a:tc gridSpan="2">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学历要求</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7</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无、中专、高中、大专等</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2541175581"/>
                  </a:ext>
                </a:extLst>
              </a:tr>
              <a:tr h="229387">
                <a:tc vMerge="1">
                  <a:txBody>
                    <a:bodyPr/>
                    <a:lstStyle/>
                    <a:p>
                      <a:endParaRPr lang="en-CN"/>
                    </a:p>
                  </a:txBody>
                  <a:tcPr/>
                </a:tc>
                <a:tc gridSpan="2">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工作经验</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单位：年</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en-US" sz="1400" kern="0" dirty="0">
                          <a:effectLst/>
                          <a:latin typeface="Microsoft YaHei" panose="020B0503020204020204" pitchFamily="34" charset="-122"/>
                          <a:ea typeface="Microsoft YaHei" panose="020B0503020204020204" pitchFamily="34" charset="-122"/>
                        </a:rPr>
                        <a:t>0-10</a:t>
                      </a:r>
                      <a:r>
                        <a:rPr lang="zh-CN" sz="1400" kern="0" dirty="0">
                          <a:effectLst/>
                          <a:latin typeface="Microsoft YaHei" panose="020B0503020204020204" pitchFamily="34" charset="-122"/>
                          <a:ea typeface="Microsoft YaHei" panose="020B0503020204020204" pitchFamily="34" charset="-122"/>
                        </a:rPr>
                        <a:t>年</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2653914655"/>
                  </a:ext>
                </a:extLst>
              </a:tr>
              <a:tr h="229387">
                <a:tc vMerge="1">
                  <a:txBody>
                    <a:bodyPr/>
                    <a:lstStyle/>
                    <a:p>
                      <a:endParaRPr lang="en-CN"/>
                    </a:p>
                  </a:txBody>
                  <a:tcPr/>
                </a:tc>
                <a:tc gridSpan="2">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地区</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hMerge="1">
                  <a:txBody>
                    <a:bodyPr/>
                    <a:lstStyle/>
                    <a:p>
                      <a:endParaRPr lang="en-CN"/>
                    </a:p>
                  </a:txBody>
                  <a:tcPr/>
                </a:tc>
                <a:tc>
                  <a:txBody>
                    <a:bodyPr/>
                    <a:lstStyle/>
                    <a:p>
                      <a:pPr algn="ctr">
                        <a:lnSpc>
                          <a:spcPct val="150000"/>
                        </a:lnSpc>
                      </a:pPr>
                      <a:r>
                        <a:rPr lang="zh-CN" sz="1400" kern="0">
                          <a:effectLst/>
                          <a:latin typeface="Microsoft YaHei" panose="020B0503020204020204" pitchFamily="34" charset="-122"/>
                          <a:ea typeface="Microsoft YaHei" panose="020B0503020204020204" pitchFamily="34" charset="-122"/>
                        </a:rPr>
                        <a:t>共</a:t>
                      </a:r>
                      <a:r>
                        <a:rPr lang="en-US" sz="1400" kern="0">
                          <a:effectLst/>
                          <a:latin typeface="Microsoft YaHei" panose="020B0503020204020204" pitchFamily="34" charset="-122"/>
                          <a:ea typeface="Microsoft YaHei" panose="020B0503020204020204" pitchFamily="34" charset="-122"/>
                        </a:rPr>
                        <a:t>2</a:t>
                      </a:r>
                      <a:r>
                        <a:rPr lang="zh-CN" sz="1400" kern="0">
                          <a:effectLst/>
                          <a:latin typeface="Microsoft YaHei" panose="020B0503020204020204" pitchFamily="34" charset="-122"/>
                          <a:ea typeface="Microsoft YaHei" panose="020B0503020204020204" pitchFamily="34" charset="-122"/>
                        </a:rPr>
                        <a:t>个水平</a:t>
                      </a:r>
                      <a:endParaRPr lang="en-CN" sz="1400" kern="100">
                        <a:effectLst/>
                        <a:latin typeface="Microsoft YaHei" panose="020B0503020204020204" pitchFamily="34" charset="-122"/>
                        <a:ea typeface="Microsoft YaHei" panose="020B0503020204020204" pitchFamily="34" charset="-122"/>
                      </a:endParaRPr>
                    </a:p>
                  </a:txBody>
                  <a:tcPr marL="55302" marR="55302" marT="0" marB="0" anchor="ctr"/>
                </a:tc>
                <a:tc>
                  <a:txBody>
                    <a:bodyPr/>
                    <a:lstStyle/>
                    <a:p>
                      <a:pPr algn="ctr">
                        <a:lnSpc>
                          <a:spcPct val="150000"/>
                        </a:lnSpc>
                      </a:pPr>
                      <a:r>
                        <a:rPr lang="zh-CN" sz="1400" kern="0" dirty="0">
                          <a:effectLst/>
                          <a:latin typeface="Microsoft YaHei" panose="020B0503020204020204" pitchFamily="34" charset="-122"/>
                          <a:ea typeface="Microsoft YaHei" panose="020B0503020204020204" pitchFamily="34" charset="-122"/>
                        </a:rPr>
                        <a:t>北上深、非北上深</a:t>
                      </a:r>
                      <a:endParaRPr lang="en-CN" sz="1400" kern="100" dirty="0">
                        <a:effectLst/>
                        <a:latin typeface="Microsoft YaHei" panose="020B0503020204020204" pitchFamily="34" charset="-122"/>
                        <a:ea typeface="Microsoft YaHei" panose="020B0503020204020204" pitchFamily="34" charset="-122"/>
                      </a:endParaRPr>
                    </a:p>
                  </a:txBody>
                  <a:tcPr marL="55302" marR="55302" marT="0" marB="0" anchor="ctr"/>
                </a:tc>
                <a:extLst>
                  <a:ext uri="{0D108BD9-81ED-4DB2-BD59-A6C34878D82A}">
                    <a16:rowId xmlns:a16="http://schemas.microsoft.com/office/drawing/2014/main" val="2423914996"/>
                  </a:ext>
                </a:extLst>
              </a:tr>
            </a:tbl>
          </a:graphicData>
        </a:graphic>
      </p:graphicFrame>
      <p:sp>
        <p:nvSpPr>
          <p:cNvPr id="5" name="Rectangle 4">
            <a:extLst>
              <a:ext uri="{FF2B5EF4-FFF2-40B4-BE49-F238E27FC236}">
                <a16:creationId xmlns:a16="http://schemas.microsoft.com/office/drawing/2014/main" id="{9AD7D4BE-FC78-044C-B149-70E9435E24FB}"/>
              </a:ext>
            </a:extLst>
          </p:cNvPr>
          <p:cNvSpPr/>
          <p:nvPr/>
        </p:nvSpPr>
        <p:spPr>
          <a:xfrm>
            <a:off x="9448801" y="2748652"/>
            <a:ext cx="2743199" cy="212090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收集自各大招聘网站发布的数据分析岗位招聘的相关信息</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共包含了</a:t>
            </a:r>
            <a:r>
              <a:rPr lang="en-US" dirty="0">
                <a:latin typeface="Microsoft YaHei" panose="020B0503020204020204" pitchFamily="34" charset="-122"/>
                <a:ea typeface="Microsoft YaHei" panose="020B0503020204020204" pitchFamily="34" charset="-122"/>
              </a:rPr>
              <a:t>6682</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条岗位招聘数据</a:t>
            </a:r>
            <a:r>
              <a:rPr lang="en-CN"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3329479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描述统计分析</a:t>
            </a:r>
          </a:p>
        </p:txBody>
      </p:sp>
      <p:sp>
        <p:nvSpPr>
          <p:cNvPr id="5" name="Rectangle 4">
            <a:extLst>
              <a:ext uri="{FF2B5EF4-FFF2-40B4-BE49-F238E27FC236}">
                <a16:creationId xmlns:a16="http://schemas.microsoft.com/office/drawing/2014/main" id="{9AD7D4BE-FC78-044C-B149-70E9435E24FB}"/>
              </a:ext>
            </a:extLst>
          </p:cNvPr>
          <p:cNvSpPr/>
          <p:nvPr/>
        </p:nvSpPr>
        <p:spPr>
          <a:xfrm>
            <a:off x="914541" y="5407456"/>
            <a:ext cx="6222860"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因变量薪资呈右偏分布</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从整体情况来看，有</a:t>
            </a:r>
            <a:r>
              <a:rPr lang="en-US" altLang="zh-CN" dirty="0">
                <a:latin typeface="Microsoft YaHei" panose="020B0503020204020204" pitchFamily="34" charset="-122"/>
                <a:ea typeface="Microsoft YaHei" panose="020B0503020204020204" pitchFamily="34" charset="-122"/>
              </a:rPr>
              <a:t>75%</a:t>
            </a:r>
            <a:r>
              <a:rPr lang="zh-CN" altLang="en-US" dirty="0">
                <a:latin typeface="Microsoft YaHei" panose="020B0503020204020204" pitchFamily="34" charset="-122"/>
                <a:ea typeface="Microsoft YaHei" panose="020B0503020204020204" pitchFamily="34" charset="-122"/>
              </a:rPr>
              <a:t>的岗位月薪低于</a:t>
            </a:r>
            <a:r>
              <a:rPr lang="en-US" altLang="zh-CN" dirty="0">
                <a:latin typeface="Microsoft YaHei" panose="020B0503020204020204" pitchFamily="34" charset="-122"/>
                <a:ea typeface="Microsoft YaHei" panose="020B0503020204020204" pitchFamily="34" charset="-122"/>
              </a:rPr>
              <a:t>10000</a:t>
            </a:r>
            <a:r>
              <a:rPr lang="zh-CN" altLang="en-US" dirty="0">
                <a:latin typeface="Microsoft YaHei" panose="020B0503020204020204" pitchFamily="34" charset="-122"/>
                <a:ea typeface="Microsoft YaHei" panose="020B0503020204020204" pitchFamily="34" charset="-122"/>
              </a:rPr>
              <a:t>元</a:t>
            </a:r>
            <a:endParaRPr lang="en-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72480269-858B-E24A-BA10-F24D74376B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0396" y="1296406"/>
            <a:ext cx="5565604" cy="3979072"/>
          </a:xfrm>
          <a:prstGeom prst="rect">
            <a:avLst/>
          </a:prstGeom>
          <a:noFill/>
          <a:ln>
            <a:noFill/>
          </a:ln>
        </p:spPr>
      </p:pic>
      <p:pic>
        <p:nvPicPr>
          <p:cNvPr id="7" name="Picture 6">
            <a:extLst>
              <a:ext uri="{FF2B5EF4-FFF2-40B4-BE49-F238E27FC236}">
                <a16:creationId xmlns:a16="http://schemas.microsoft.com/office/drawing/2014/main" id="{89FD9F47-FE88-984E-84C6-4C798FF518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03738" y="1296406"/>
            <a:ext cx="5565738" cy="3979072"/>
          </a:xfrm>
          <a:prstGeom prst="rect">
            <a:avLst/>
          </a:prstGeom>
          <a:noFill/>
          <a:ln>
            <a:noFill/>
          </a:ln>
        </p:spPr>
      </p:pic>
      <p:sp>
        <p:nvSpPr>
          <p:cNvPr id="2" name="Rectangle 1">
            <a:extLst>
              <a:ext uri="{FF2B5EF4-FFF2-40B4-BE49-F238E27FC236}">
                <a16:creationId xmlns:a16="http://schemas.microsoft.com/office/drawing/2014/main" id="{D5FDD32D-3ABB-7142-B2A4-101DD0438658}"/>
              </a:ext>
            </a:extLst>
          </p:cNvPr>
          <p:cNvSpPr/>
          <p:nvPr/>
        </p:nvSpPr>
        <p:spPr>
          <a:xfrm>
            <a:off x="6757554" y="5613089"/>
            <a:ext cx="4911922" cy="463140"/>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学历要求也是影响薪资水平的一个关键因素 </a:t>
            </a:r>
            <a:endParaRPr lang="en-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21281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629831-EB08-2F42-B28C-686E2FFDA0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3873" y="1701800"/>
            <a:ext cx="5321300" cy="3804704"/>
          </a:xfrm>
          <a:prstGeom prst="rect">
            <a:avLst/>
          </a:prstGeom>
          <a:noFill/>
          <a:ln>
            <a:noFill/>
          </a:ln>
        </p:spPr>
      </p:pic>
      <p:pic>
        <p:nvPicPr>
          <p:cNvPr id="9" name="Picture 8">
            <a:extLst>
              <a:ext uri="{FF2B5EF4-FFF2-40B4-BE49-F238E27FC236}">
                <a16:creationId xmlns:a16="http://schemas.microsoft.com/office/drawing/2014/main" id="{34612154-0F4A-B14A-B5C1-3D840DA233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01800"/>
            <a:ext cx="5322127" cy="3804704"/>
          </a:xfrm>
          <a:prstGeom prst="rect">
            <a:avLst/>
          </a:prstGeom>
          <a:noFill/>
          <a:ln>
            <a:noFill/>
          </a:ln>
        </p:spPr>
      </p:pic>
      <p:sp>
        <p:nvSpPr>
          <p:cNvPr id="6" name="Rectangle 5">
            <a:extLst>
              <a:ext uri="{FF2B5EF4-FFF2-40B4-BE49-F238E27FC236}">
                <a16:creationId xmlns:a16="http://schemas.microsoft.com/office/drawing/2014/main" id="{4CB8574F-9A28-894E-8045-00C3FD359EFA}"/>
              </a:ext>
            </a:extLst>
          </p:cNvPr>
          <p:cNvSpPr/>
          <p:nvPr/>
        </p:nvSpPr>
        <p:spPr>
          <a:xfrm>
            <a:off x="2357661" y="5874804"/>
            <a:ext cx="7734300"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要求掌握这两种软件的薪资中位数均高于不要求掌握该软件的岗位</a:t>
            </a:r>
            <a:r>
              <a:rPr lang="en-CN" dirty="0">
                <a:latin typeface="Microsoft YaHei" panose="020B0503020204020204" pitchFamily="34" charset="-122"/>
                <a:ea typeface="Microsoft YaHei" panose="020B0503020204020204" pitchFamily="34" charset="-122"/>
                <a:cs typeface="Times New Roman" panose="02020603050405020304" pitchFamily="18" charset="0"/>
              </a:rPr>
              <a:t> </a:t>
            </a:r>
          </a:p>
        </p:txBody>
      </p:sp>
      <p:sp>
        <p:nvSpPr>
          <p:cNvPr id="11" name="标题 3">
            <a:extLst>
              <a:ext uri="{FF2B5EF4-FFF2-40B4-BE49-F238E27FC236}">
                <a16:creationId xmlns:a16="http://schemas.microsoft.com/office/drawing/2014/main" id="{EC2B5C38-0547-454F-8998-E7D2194B9399}"/>
              </a:ext>
            </a:extLst>
          </p:cNvPr>
          <p:cNvSpPr>
            <a:spLocks noGrp="1"/>
          </p:cNvSpPr>
          <p:nvPr>
            <p:ph type="title"/>
          </p:nvPr>
        </p:nvSpPr>
        <p:spPr>
          <a:xfrm>
            <a:off x="1095824" y="72000"/>
            <a:ext cx="10257975" cy="914400"/>
          </a:xfrm>
        </p:spPr>
        <p:txBody>
          <a:bodyPr/>
          <a:lstStyle/>
          <a:p>
            <a:r>
              <a:rPr lang="zh-CN" altLang="en-US" dirty="0"/>
              <a:t>描述统计分析</a:t>
            </a:r>
          </a:p>
        </p:txBody>
      </p:sp>
    </p:spTree>
    <p:extLst>
      <p:ext uri="{BB962C8B-B14F-4D97-AF65-F5344CB8AC3E}">
        <p14:creationId xmlns:p14="http://schemas.microsoft.com/office/powerpoint/2010/main" val="2161777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本章难点</a:t>
            </a:r>
          </a:p>
        </p:txBody>
      </p:sp>
      <p:sp>
        <p:nvSpPr>
          <p:cNvPr id="7" name="六边形 6"/>
          <p:cNvSpPr>
            <a:spLocks noChangeAspect="1"/>
          </p:cNvSpPr>
          <p:nvPr/>
        </p:nvSpPr>
        <p:spPr>
          <a:xfrm rot="5400000">
            <a:off x="1697258" y="1384130"/>
            <a:ext cx="900000" cy="775863"/>
          </a:xfrm>
          <a:prstGeom prst="hexagon">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六边形 9"/>
          <p:cNvSpPr>
            <a:spLocks noChangeAspect="1"/>
          </p:cNvSpPr>
          <p:nvPr/>
        </p:nvSpPr>
        <p:spPr>
          <a:xfrm rot="5400000">
            <a:off x="1697256" y="3175152"/>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2914277" y="1356562"/>
            <a:ext cx="8172822"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了解回归分析的基本思想，掌握线性回归模型的形式，对模型有清晰的理解；</a:t>
            </a:r>
          </a:p>
        </p:txBody>
      </p:sp>
      <p:sp>
        <p:nvSpPr>
          <p:cNvPr id="13" name="矩形 12"/>
          <p:cNvSpPr/>
          <p:nvPr/>
        </p:nvSpPr>
        <p:spPr>
          <a:xfrm>
            <a:off x="2914274" y="3147585"/>
            <a:ext cx="8172825"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掌握回归模型参数的估计方法，能在实际案例中对参数进行合理的解读；掌握回归系数与回归方程的假设检验、回归模型的诊断等问题；</a:t>
            </a:r>
            <a:endParaRPr lang="zh-CN" altLang="en-US" dirty="0">
              <a:latin typeface="微软雅黑" panose="020B0503020204020204" pitchFamily="34" charset="-122"/>
              <a:ea typeface="微软雅黑" panose="020B0503020204020204" pitchFamily="34" charset="-122"/>
            </a:endParaRPr>
          </a:p>
        </p:txBody>
      </p:sp>
      <p:pic>
        <p:nvPicPr>
          <p:cNvPr id="6" name="Graphic 5" descr="Question mark">
            <a:extLst>
              <a:ext uri="{FF2B5EF4-FFF2-40B4-BE49-F238E27FC236}">
                <a16:creationId xmlns:a16="http://schemas.microsoft.com/office/drawing/2014/main" id="{4B48DA0F-BB7F-4447-A39F-0D0F0CE11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663" y="3265492"/>
            <a:ext cx="595181" cy="595181"/>
          </a:xfrm>
          <a:prstGeom prst="rect">
            <a:avLst/>
          </a:prstGeom>
        </p:spPr>
      </p:pic>
      <p:sp>
        <p:nvSpPr>
          <p:cNvPr id="3" name="Rectangle 2">
            <a:extLst>
              <a:ext uri="{FF2B5EF4-FFF2-40B4-BE49-F238E27FC236}">
                <a16:creationId xmlns:a16="http://schemas.microsoft.com/office/drawing/2014/main" id="{6655E83B-99DC-254B-AA37-EE2881AE4B83}"/>
              </a:ext>
            </a:extLst>
          </p:cNvPr>
          <p:cNvSpPr/>
          <p:nvPr/>
        </p:nvSpPr>
        <p:spPr>
          <a:xfrm>
            <a:off x="2914274" y="4944211"/>
            <a:ext cx="8172825" cy="9612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了解模型变量选择的基本思想；能够使用</a:t>
            </a:r>
            <a:r>
              <a:rPr lang="en-US"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语言实现线性回归模型的建立、诊断、解读与预测；</a:t>
            </a:r>
            <a:endParaRPr lang="en-CN" sz="2000" dirty="0">
              <a:latin typeface="微软雅黑" panose="020B0503020204020204" pitchFamily="34" charset="-122"/>
              <a:ea typeface="微软雅黑" panose="020B0503020204020204" pitchFamily="34" charset="-122"/>
            </a:endParaRPr>
          </a:p>
        </p:txBody>
      </p:sp>
      <p:pic>
        <p:nvPicPr>
          <p:cNvPr id="16" name="Graphic 15" descr="Question mark">
            <a:extLst>
              <a:ext uri="{FF2B5EF4-FFF2-40B4-BE49-F238E27FC236}">
                <a16:creationId xmlns:a16="http://schemas.microsoft.com/office/drawing/2014/main" id="{C02A9FE2-2F3D-C746-9574-BDD29C546E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664" y="1474470"/>
            <a:ext cx="595181" cy="595181"/>
          </a:xfrm>
          <a:prstGeom prst="rect">
            <a:avLst/>
          </a:prstGeom>
        </p:spPr>
      </p:pic>
      <p:sp>
        <p:nvSpPr>
          <p:cNvPr id="17" name="六边形 9">
            <a:extLst>
              <a:ext uri="{FF2B5EF4-FFF2-40B4-BE49-F238E27FC236}">
                <a16:creationId xmlns:a16="http://schemas.microsoft.com/office/drawing/2014/main" id="{841A4BFC-F6BA-2C48-B6BD-6C69BB3D3CDC}"/>
              </a:ext>
            </a:extLst>
          </p:cNvPr>
          <p:cNvSpPr>
            <a:spLocks noChangeAspect="1"/>
          </p:cNvSpPr>
          <p:nvPr/>
        </p:nvSpPr>
        <p:spPr>
          <a:xfrm rot="5400000">
            <a:off x="1697256" y="4975084"/>
            <a:ext cx="900000" cy="775863"/>
          </a:xfrm>
          <a:prstGeom prst="hexagon">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8" name="Graphic 17" descr="Question mark">
            <a:extLst>
              <a:ext uri="{FF2B5EF4-FFF2-40B4-BE49-F238E27FC236}">
                <a16:creationId xmlns:a16="http://schemas.microsoft.com/office/drawing/2014/main" id="{8695F9F6-F991-2D40-B2F0-0080380ECF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663" y="5085940"/>
            <a:ext cx="595181" cy="595181"/>
          </a:xfrm>
          <a:prstGeom prst="rect">
            <a:avLst/>
          </a:prstGeom>
        </p:spPr>
      </p:pic>
    </p:spTree>
    <p:extLst>
      <p:ext uri="{BB962C8B-B14F-4D97-AF65-F5344CB8AC3E}">
        <p14:creationId xmlns:p14="http://schemas.microsoft.com/office/powerpoint/2010/main" val="1744577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zh-CN" altLang="en-US" dirty="0"/>
              <a:t> 模型形式</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739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3094</Words>
  <Application>Microsoft Macintosh PowerPoint</Application>
  <PresentationFormat>Widescreen</PresentationFormat>
  <Paragraphs>519</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Microsoft YaHei</vt:lpstr>
      <vt:lpstr>Microsoft YaHei</vt:lpstr>
      <vt:lpstr>Arial</vt:lpstr>
      <vt:lpstr>Calibri</vt:lpstr>
      <vt:lpstr>Cambria Math</vt:lpstr>
      <vt:lpstr>Office 主题</vt:lpstr>
      <vt:lpstr>线性回归</vt:lpstr>
      <vt:lpstr>章节与案例引入</vt:lpstr>
      <vt:lpstr>章节与案例引入</vt:lpstr>
      <vt:lpstr>章节与案例引入</vt:lpstr>
      <vt:lpstr>数据介绍</vt:lpstr>
      <vt:lpstr>描述统计分析</vt:lpstr>
      <vt:lpstr>描述统计分析</vt:lpstr>
      <vt:lpstr>本章难点</vt:lpstr>
      <vt:lpstr> 模型形式</vt:lpstr>
      <vt:lpstr>模型形式</vt:lpstr>
      <vt:lpstr>模型理解：回归系数的理解</vt:lpstr>
      <vt:lpstr>模型理解：定性变量转换及回归系数理解</vt:lpstr>
      <vt:lpstr>模型理解：交互项的解读</vt:lpstr>
      <vt:lpstr>模型理解： σ^2的理解 </vt:lpstr>
      <vt:lpstr>模型假定</vt:lpstr>
      <vt:lpstr>模型假定</vt:lpstr>
      <vt:lpstr>模型假定</vt:lpstr>
      <vt:lpstr>回归参数的估计</vt:lpstr>
      <vt:lpstr>参数估计：普通最小二乘估计</vt:lpstr>
      <vt:lpstr>参数估计：普通最小二乘估计</vt:lpstr>
      <vt:lpstr>参数估计：极大似然估计</vt:lpstr>
      <vt:lpstr>假设检验</vt:lpstr>
      <vt:lpstr>回归系数的t检验</vt:lpstr>
      <vt:lpstr>回归方程的F检验</vt:lpstr>
      <vt:lpstr>模型评价与诊断</vt:lpstr>
      <vt:lpstr>模型评价</vt:lpstr>
      <vt:lpstr>模型诊断：异方差</vt:lpstr>
      <vt:lpstr>模型诊断：强影响点</vt:lpstr>
      <vt:lpstr>模型诊断：多重共线性</vt:lpstr>
      <vt:lpstr>模型诊断：正态性</vt:lpstr>
      <vt:lpstr>变量选择</vt:lpstr>
      <vt:lpstr>变量选择</vt:lpstr>
      <vt:lpstr>实例分析</vt:lpstr>
      <vt:lpstr>实例分析：系数解读</vt:lpstr>
      <vt:lpstr>实例分析：系数解读</vt:lpstr>
      <vt:lpstr>实例分析：系数解读</vt:lpstr>
      <vt:lpstr>实例分析：系数解读</vt:lpstr>
      <vt:lpstr>实例分析：普通线性回归模型诊断</vt:lpstr>
      <vt:lpstr>实例分析：对数线性回归模型诊断</vt:lpstr>
      <vt:lpstr>本章习题</vt:lpstr>
      <vt:lpstr>本章习题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Yimeng Ren</cp:lastModifiedBy>
  <cp:revision>96</cp:revision>
  <dcterms:created xsi:type="dcterms:W3CDTF">2014-04-01T11:22:20Z</dcterms:created>
  <dcterms:modified xsi:type="dcterms:W3CDTF">2021-01-25T16:26:24Z</dcterms:modified>
</cp:coreProperties>
</file>